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embeddings/oleObject1.bin" ContentType="application/vnd.openxmlformats-officedocument.oleObject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56" r:id="rId2"/>
    <p:sldId id="273" r:id="rId3"/>
    <p:sldId id="259" r:id="rId4"/>
    <p:sldId id="274" r:id="rId5"/>
    <p:sldId id="275" r:id="rId6"/>
    <p:sldId id="276" r:id="rId7"/>
    <p:sldId id="260" r:id="rId8"/>
    <p:sldId id="257" r:id="rId9"/>
    <p:sldId id="264" r:id="rId10"/>
    <p:sldId id="262" r:id="rId11"/>
    <p:sldId id="267" r:id="rId12"/>
    <p:sldId id="278" r:id="rId13"/>
    <p:sldId id="268" r:id="rId14"/>
    <p:sldId id="269" r:id="rId15"/>
    <p:sldId id="271" r:id="rId16"/>
    <p:sldId id="277" r:id="rId17"/>
    <p:sldId id="280" r:id="rId18"/>
    <p:sldId id="272" r:id="rId19"/>
    <p:sldId id="281" r:id="rId20"/>
    <p:sldId id="282" r:id="rId21"/>
    <p:sldId id="266" r:id="rId22"/>
    <p:sldId id="263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clrMode="bw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1736" y="-2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5" Type="http://schemas.openxmlformats.org/officeDocument/2006/relationships/handoutMaster" Target="handoutMasters/handoutMaster1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162A12-BE45-5146-B89E-A1BBADCF5038}" type="datetimeFigureOut">
              <a:rPr lang="en-US" smtClean="0"/>
              <a:t>7/18/12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4FDE45-DE28-5242-A2E6-E667DA2DB6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9723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8E6DCB-AA1D-5E47-8035-3D78FBABB950}" type="datetimeFigureOut">
              <a:rPr lang="en-US" smtClean="0"/>
              <a:t>7/18/12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6BA94C-77F9-4B43-96BD-D2197DE6D7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77556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150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smtClean="0">
                <a:latin typeface="Times" pitchFamily="-72" charset="0"/>
              </a:rPr>
              <a:t>National Governors Association Center for Best Practices (NGA Center) and the Council of Chief State School Officers (CCSSO).</a:t>
            </a:r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101D6EF-6A56-400E-8B3D-1B65E7FF3588}" type="slidenum">
              <a:rPr lang="en-US" smtClean="0">
                <a:latin typeface="Times" pitchFamily="-72" charset="0"/>
                <a:ea typeface="ＭＳ Ｐゴシック" pitchFamily="-72" charset="-128"/>
                <a:cs typeface="ＭＳ Ｐゴシック" pitchFamily="-72" charset="-128"/>
              </a:rPr>
              <a:pPr/>
              <a:t>2</a:t>
            </a:fld>
            <a:endParaRPr lang="en-US" smtClean="0">
              <a:latin typeface="Times" pitchFamily="-72" charset="0"/>
              <a:ea typeface="ＭＳ Ｐゴシック" pitchFamily="-72" charset="-128"/>
              <a:cs typeface="ＭＳ Ｐゴシック" pitchFamily="-72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4" name="Placeholder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" pitchFamily="-72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2" name="Placeholder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" pitchFamily="-72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0" name="Placeholder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" pitchFamily="-72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6BA94C-77F9-4B43-96BD-D2197DE6D7B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7119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0E213-EFD7-C14D-95B5-0F596E830FE7}" type="datetimeFigureOut">
              <a:rPr lang="en-US" smtClean="0"/>
              <a:t>7/18/12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CE9CE-C342-994E-95A0-F54ED8E9670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0E213-EFD7-C14D-95B5-0F596E830FE7}" type="datetimeFigureOut">
              <a:rPr lang="en-US" smtClean="0"/>
              <a:t>7/18/12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CE9CE-C342-994E-95A0-F54ED8E9670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0E213-EFD7-C14D-95B5-0F596E830FE7}" type="datetimeFigureOut">
              <a:rPr lang="en-US" smtClean="0"/>
              <a:t>7/18/12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CE9CE-C342-994E-95A0-F54ED8E9670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0E213-EFD7-C14D-95B5-0F596E830FE7}" type="datetimeFigureOut">
              <a:rPr lang="en-US" smtClean="0"/>
              <a:t>7/18/12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CE9CE-C342-994E-95A0-F54ED8E9670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0E213-EFD7-C14D-95B5-0F596E830FE7}" type="datetimeFigureOut">
              <a:rPr lang="en-US" smtClean="0"/>
              <a:t>7/18/12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CE9CE-C342-994E-95A0-F54ED8E9670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0E213-EFD7-C14D-95B5-0F596E830FE7}" type="datetimeFigureOut">
              <a:rPr lang="en-US" smtClean="0"/>
              <a:t>7/18/12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CE9CE-C342-994E-95A0-F54ED8E9670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0E213-EFD7-C14D-95B5-0F596E830FE7}" type="datetimeFigureOut">
              <a:rPr lang="en-US" smtClean="0"/>
              <a:t>7/18/12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CE9CE-C342-994E-95A0-F54ED8E9670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0E213-EFD7-C14D-95B5-0F596E830FE7}" type="datetimeFigureOut">
              <a:rPr lang="en-US" smtClean="0"/>
              <a:t>7/18/12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CE9CE-C342-994E-95A0-F54ED8E9670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0E213-EFD7-C14D-95B5-0F596E830FE7}" type="datetimeFigureOut">
              <a:rPr lang="en-US" smtClean="0"/>
              <a:t>7/18/12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CE9CE-C342-994E-95A0-F54ED8E9670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0E213-EFD7-C14D-95B5-0F596E830FE7}" type="datetimeFigureOut">
              <a:rPr lang="en-US" smtClean="0"/>
              <a:t>7/18/12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CE9CE-C342-994E-95A0-F54ED8E9670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0E213-EFD7-C14D-95B5-0F596E830FE7}" type="datetimeFigureOut">
              <a:rPr lang="en-US" smtClean="0"/>
              <a:t>7/18/12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CE9CE-C342-994E-95A0-F54ED8E9670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A0E213-EFD7-C14D-95B5-0F596E830FE7}" type="datetimeFigureOut">
              <a:rPr lang="en-US" smtClean="0"/>
              <a:t>7/18/12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ECE9CE-C342-994E-95A0-F54ED8E96709}" type="slidenum">
              <a:rPr lang="en-US" smtClean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1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1350" y="88901"/>
            <a:ext cx="8689026" cy="6362699"/>
          </a:xfrm>
        </p:spPr>
        <p:txBody>
          <a:bodyPr>
            <a:normAutofit/>
          </a:bodyPr>
          <a:lstStyle/>
          <a:p>
            <a:r>
              <a:rPr lang="en-US" sz="3600" b="1" i="1" dirty="0" smtClean="0"/>
              <a:t>Transition </a:t>
            </a:r>
            <a:r>
              <a:rPr lang="en-US" sz="3600" b="1" i="1" dirty="0" smtClean="0"/>
              <a:t>to (National – U.S.)</a:t>
            </a:r>
            <a:br>
              <a:rPr lang="en-US" sz="3600" b="1" i="1" dirty="0" smtClean="0"/>
            </a:br>
            <a:r>
              <a:rPr lang="en-US" sz="3600" b="1" i="1" dirty="0" smtClean="0"/>
              <a:t>Common </a:t>
            </a:r>
            <a:r>
              <a:rPr lang="en-US" sz="3600" b="1" i="1" dirty="0"/>
              <a:t>Core </a:t>
            </a:r>
            <a:r>
              <a:rPr lang="en-US" sz="3600" b="1" i="1" dirty="0" smtClean="0"/>
              <a:t>Literacy Standards </a:t>
            </a:r>
            <a:r>
              <a:rPr lang="en-US" sz="3600" dirty="0"/>
              <a:t/>
            </a:r>
            <a:br>
              <a:rPr lang="en-US" sz="3600" dirty="0"/>
            </a:br>
            <a:r>
              <a:rPr lang="en-US" sz="3600" b="1" i="1" dirty="0" smtClean="0"/>
              <a:t>in the Content Areas</a:t>
            </a:r>
            <a:r>
              <a:rPr lang="en-US" sz="3600" b="1" i="1" dirty="0"/>
              <a:t/>
            </a:r>
            <a:br>
              <a:rPr lang="en-US" sz="3600" b="1" i="1" dirty="0"/>
            </a:br>
            <a:r>
              <a:rPr lang="en-US" sz="3600" b="1" i="1" dirty="0" smtClean="0"/>
              <a:t/>
            </a:r>
            <a:br>
              <a:rPr lang="en-US" sz="3600" b="1" i="1" dirty="0" smtClean="0"/>
            </a:br>
            <a:r>
              <a:rPr lang="en-US" sz="3100" b="1" i="1" dirty="0" smtClean="0"/>
              <a:t>FCASD Secondary Program Overview</a:t>
            </a:r>
            <a:r>
              <a:rPr lang="en-US" sz="3100" dirty="0"/>
              <a:t/>
            </a:r>
            <a:br>
              <a:rPr lang="en-US" sz="3100" dirty="0"/>
            </a:br>
            <a:r>
              <a:rPr lang="en-US" sz="2400" b="1" i="1" dirty="0"/>
              <a:t>prepared </a:t>
            </a:r>
            <a:r>
              <a:rPr lang="en-US" sz="2400" b="1" i="1" dirty="0" smtClean="0"/>
              <a:t>with support from the AIU - Christopher </a:t>
            </a:r>
            <a:r>
              <a:rPr lang="en-US" sz="2400" b="1" i="1" dirty="0" err="1"/>
              <a:t>Caton</a:t>
            </a:r>
            <a:r>
              <a:rPr lang="en-US" sz="2400" b="1" i="1" dirty="0"/>
              <a:t/>
            </a:r>
            <a:br>
              <a:rPr lang="en-US" sz="2400" b="1" i="1" dirty="0"/>
            </a:br>
            <a:r>
              <a:rPr lang="en-US" sz="2400" b="1" i="1" dirty="0"/>
              <a:t> </a:t>
            </a:r>
            <a:r>
              <a:rPr lang="en-US" sz="2400" b="1" i="1" dirty="0" smtClean="0"/>
              <a:t>June </a:t>
            </a:r>
            <a:r>
              <a:rPr lang="en-US" sz="2400" b="1" i="1" dirty="0" smtClean="0"/>
              <a:t>2012; July 2012 update</a:t>
            </a:r>
            <a:r>
              <a:rPr lang="en-US" sz="2400" b="1" i="1" dirty="0" smtClean="0"/>
              <a:t/>
            </a:r>
            <a:br>
              <a:rPr lang="en-US" sz="2400" b="1" i="1" dirty="0" smtClean="0"/>
            </a:br>
            <a:r>
              <a:rPr lang="en-US" sz="2400" b="1" i="1" dirty="0"/>
              <a:t/>
            </a:r>
            <a:br>
              <a:rPr lang="en-US" sz="2400" b="1" i="1" dirty="0"/>
            </a:br>
            <a:r>
              <a:rPr lang="en-US" sz="2000" b="1" i="1" dirty="0" smtClean="0"/>
              <a:t>Reading Standards for:</a:t>
            </a:r>
            <a:r>
              <a:rPr lang="en-US" sz="2000" b="1" i="1" dirty="0"/>
              <a:t> 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b="1" i="1" dirty="0"/>
              <a:t>History/Social </a:t>
            </a:r>
            <a:r>
              <a:rPr lang="en-US" sz="2000" b="1" i="1" dirty="0" smtClean="0"/>
              <a:t>Studies,</a:t>
            </a:r>
            <a:r>
              <a:rPr lang="en-US" sz="2000" dirty="0"/>
              <a:t> </a:t>
            </a:r>
            <a:r>
              <a:rPr lang="en-US" sz="2000" b="1" i="1" dirty="0" smtClean="0"/>
              <a:t>Science </a:t>
            </a:r>
            <a:r>
              <a:rPr lang="en-US" sz="2000" b="1" i="1" dirty="0"/>
              <a:t>and </a:t>
            </a:r>
            <a:r>
              <a:rPr lang="en-US" sz="2000" b="1" i="1" dirty="0" smtClean="0"/>
              <a:t> Technical Subjects,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b="1" i="1" dirty="0" smtClean="0"/>
              <a:t>Writing </a:t>
            </a:r>
            <a:r>
              <a:rPr lang="en-US" sz="2000" b="1" i="1" dirty="0"/>
              <a:t>Standards </a:t>
            </a:r>
            <a:r>
              <a:rPr lang="en-US" sz="2000" b="1" i="1" dirty="0" smtClean="0"/>
              <a:t>for:</a:t>
            </a:r>
            <a:br>
              <a:rPr lang="en-US" sz="2000" b="1" i="1" dirty="0" smtClean="0"/>
            </a:br>
            <a:r>
              <a:rPr lang="en-US" sz="2000" b="1" i="1" dirty="0" smtClean="0"/>
              <a:t> </a:t>
            </a:r>
            <a:r>
              <a:rPr lang="en-US" sz="2000" b="1" i="1" dirty="0"/>
              <a:t>History/Social Studies, </a:t>
            </a:r>
            <a:r>
              <a:rPr lang="en-US" sz="2000" b="1" i="1" dirty="0" smtClean="0"/>
              <a:t>Science </a:t>
            </a:r>
            <a:r>
              <a:rPr lang="en-US" sz="2000" b="1" i="1" dirty="0"/>
              <a:t>and Technical </a:t>
            </a:r>
            <a:r>
              <a:rPr lang="en-US" sz="2000" b="1" i="1" dirty="0" smtClean="0"/>
              <a:t>Subjects</a:t>
            </a:r>
            <a:br>
              <a:rPr lang="en-US" sz="2000" b="1" i="1" dirty="0" smtClean="0"/>
            </a:br>
            <a:r>
              <a:rPr lang="en-US" sz="2200" b="1" i="1" dirty="0" smtClean="0"/>
              <a:t/>
            </a:r>
            <a:br>
              <a:rPr lang="en-US" sz="2200" b="1" i="1" dirty="0" smtClean="0"/>
            </a:br>
            <a:r>
              <a:rPr lang="en-US" sz="2200" b="1" i="1" dirty="0" smtClean="0"/>
              <a:t>FCASD is addressing this as  literacy in all content areas</a:t>
            </a:r>
            <a:endParaRPr lang="en-US" sz="2200" b="1" i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rc 1"/>
          <p:cNvSpPr/>
          <p:nvPr/>
        </p:nvSpPr>
        <p:spPr>
          <a:xfrm>
            <a:off x="361950" y="1181100"/>
            <a:ext cx="8401050" cy="2514600"/>
          </a:xfrm>
          <a:prstGeom prst="arc">
            <a:avLst>
              <a:gd name="adj1" fmla="val 10818641"/>
              <a:gd name="adj2" fmla="val 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" name="Arc 2"/>
          <p:cNvSpPr/>
          <p:nvPr/>
        </p:nvSpPr>
        <p:spPr>
          <a:xfrm>
            <a:off x="361950" y="2057400"/>
            <a:ext cx="8401050" cy="762000"/>
          </a:xfrm>
          <a:prstGeom prst="arc">
            <a:avLst>
              <a:gd name="adj1" fmla="val 10801974"/>
              <a:gd name="adj2" fmla="val 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61950" y="3124200"/>
            <a:ext cx="1562100" cy="16002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057400" y="3124200"/>
            <a:ext cx="1619250" cy="16002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810000" y="3124200"/>
            <a:ext cx="1543050" cy="16002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5486400" y="3124200"/>
            <a:ext cx="1619250" cy="16002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296150" y="3124200"/>
            <a:ext cx="1466850" cy="16002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cxnSp>
        <p:nvCxnSpPr>
          <p:cNvPr id="9" name="Straight Connector 8"/>
          <p:cNvCxnSpPr>
            <a:endCxn id="4" idx="0"/>
          </p:cNvCxnSpPr>
          <p:nvPr/>
        </p:nvCxnSpPr>
        <p:spPr>
          <a:xfrm flipH="1">
            <a:off x="1143000" y="2133600"/>
            <a:ext cx="1447800" cy="9906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endCxn id="5" idx="0"/>
          </p:cNvCxnSpPr>
          <p:nvPr/>
        </p:nvCxnSpPr>
        <p:spPr>
          <a:xfrm flipH="1">
            <a:off x="2867025" y="2084388"/>
            <a:ext cx="638175" cy="103981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4581525" y="2084388"/>
            <a:ext cx="38100" cy="73501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>
            <a:endCxn id="7" idx="0"/>
          </p:cNvCxnSpPr>
          <p:nvPr/>
        </p:nvCxnSpPr>
        <p:spPr>
          <a:xfrm>
            <a:off x="5867400" y="2057400"/>
            <a:ext cx="428625" cy="10668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705600" y="2084388"/>
            <a:ext cx="1323975" cy="103981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379413" y="4856163"/>
            <a:ext cx="8307387" cy="1620837"/>
          </a:xfrm>
          <a:prstGeom prst="rect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5" name="TextBox 39"/>
          <p:cNvSpPr txBox="1">
            <a:spLocks noChangeArrowheads="1"/>
          </p:cNvSpPr>
          <p:nvPr/>
        </p:nvSpPr>
        <p:spPr bwMode="auto">
          <a:xfrm>
            <a:off x="1228725" y="1809750"/>
            <a:ext cx="670560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US" sz="1200" b="1" dirty="0"/>
              <a:t>College and Career Readiness Anchor Standards</a:t>
            </a:r>
          </a:p>
        </p:txBody>
      </p:sp>
      <p:sp>
        <p:nvSpPr>
          <p:cNvPr id="16" name="Right Arrow 15"/>
          <p:cNvSpPr/>
          <p:nvPr/>
        </p:nvSpPr>
        <p:spPr>
          <a:xfrm>
            <a:off x="504825" y="4933950"/>
            <a:ext cx="304800" cy="152400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7" name="Right Arrow 16"/>
          <p:cNvSpPr/>
          <p:nvPr/>
        </p:nvSpPr>
        <p:spPr>
          <a:xfrm>
            <a:off x="504825" y="5259388"/>
            <a:ext cx="304800" cy="152400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8" name="Right Arrow 17"/>
          <p:cNvSpPr/>
          <p:nvPr/>
        </p:nvSpPr>
        <p:spPr>
          <a:xfrm>
            <a:off x="534988" y="5884863"/>
            <a:ext cx="304800" cy="152400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9" name="Right Arrow 18"/>
          <p:cNvSpPr/>
          <p:nvPr/>
        </p:nvSpPr>
        <p:spPr>
          <a:xfrm>
            <a:off x="523875" y="5557838"/>
            <a:ext cx="304800" cy="152400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0" name="TextBox 44"/>
          <p:cNvSpPr txBox="1">
            <a:spLocks noChangeArrowheads="1"/>
          </p:cNvSpPr>
          <p:nvPr/>
        </p:nvSpPr>
        <p:spPr bwMode="auto">
          <a:xfrm>
            <a:off x="809625" y="4856163"/>
            <a:ext cx="78771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1400" dirty="0"/>
              <a:t>Appendix A:  Research behind the standards and a glossary of terms</a:t>
            </a:r>
          </a:p>
        </p:txBody>
      </p:sp>
      <p:sp>
        <p:nvSpPr>
          <p:cNvPr id="21" name="Rectangle 45"/>
          <p:cNvSpPr>
            <a:spLocks noChangeArrowheads="1"/>
          </p:cNvSpPr>
          <p:nvPr/>
        </p:nvSpPr>
        <p:spPr bwMode="auto">
          <a:xfrm>
            <a:off x="838200" y="5181600"/>
            <a:ext cx="78486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1400" dirty="0"/>
              <a:t>Appendix B: Text exemplars illustrating complexity, quality, and range of reading appropriateness </a:t>
            </a:r>
          </a:p>
        </p:txBody>
      </p:sp>
      <p:sp>
        <p:nvSpPr>
          <p:cNvPr id="22" name="Rectangle 46"/>
          <p:cNvSpPr>
            <a:spLocks noChangeArrowheads="1"/>
          </p:cNvSpPr>
          <p:nvPr/>
        </p:nvSpPr>
        <p:spPr bwMode="auto">
          <a:xfrm>
            <a:off x="828675" y="5480050"/>
            <a:ext cx="78581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1400" dirty="0"/>
              <a:t>Appendix C: Annotated samples of student writing at various grades</a:t>
            </a:r>
          </a:p>
        </p:txBody>
      </p:sp>
      <p:sp>
        <p:nvSpPr>
          <p:cNvPr id="23" name="Rectangle 47"/>
          <p:cNvSpPr>
            <a:spLocks noChangeArrowheads="1"/>
          </p:cNvSpPr>
          <p:nvPr/>
        </p:nvSpPr>
        <p:spPr bwMode="auto">
          <a:xfrm>
            <a:off x="839788" y="5735638"/>
            <a:ext cx="784701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2000" dirty="0" smtClean="0"/>
              <a:t> Appendix </a:t>
            </a:r>
            <a:r>
              <a:rPr lang="en-US" sz="2000" dirty="0"/>
              <a:t>D: Literacy standards for History and Social Studies</a:t>
            </a:r>
          </a:p>
        </p:txBody>
      </p:sp>
      <p:sp>
        <p:nvSpPr>
          <p:cNvPr id="24" name="TextBox 49"/>
          <p:cNvSpPr txBox="1">
            <a:spLocks noChangeArrowheads="1"/>
          </p:cNvSpPr>
          <p:nvPr/>
        </p:nvSpPr>
        <p:spPr bwMode="auto">
          <a:xfrm>
            <a:off x="2063750" y="3130550"/>
            <a:ext cx="15636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US" sz="1400" b="1" dirty="0"/>
              <a:t>Reading Informational Text</a:t>
            </a:r>
          </a:p>
        </p:txBody>
      </p:sp>
      <p:sp>
        <p:nvSpPr>
          <p:cNvPr id="25" name="Rectangle 50"/>
          <p:cNvSpPr>
            <a:spLocks noChangeArrowheads="1"/>
          </p:cNvSpPr>
          <p:nvPr/>
        </p:nvSpPr>
        <p:spPr bwMode="auto">
          <a:xfrm>
            <a:off x="4032250" y="3216275"/>
            <a:ext cx="10604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1400" b="1" dirty="0"/>
              <a:t>Reading</a:t>
            </a:r>
          </a:p>
          <a:p>
            <a:pPr algn="ctr"/>
            <a:r>
              <a:rPr lang="en-US" sz="1400" b="1" dirty="0"/>
              <a:t> Literature</a:t>
            </a:r>
          </a:p>
        </p:txBody>
      </p:sp>
      <p:sp>
        <p:nvSpPr>
          <p:cNvPr id="26" name="Rectangle 51"/>
          <p:cNvSpPr>
            <a:spLocks noChangeArrowheads="1"/>
          </p:cNvSpPr>
          <p:nvPr/>
        </p:nvSpPr>
        <p:spPr bwMode="auto">
          <a:xfrm>
            <a:off x="373063" y="3127375"/>
            <a:ext cx="160020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1200" b="1" dirty="0"/>
              <a:t>Foundational Skills</a:t>
            </a:r>
          </a:p>
        </p:txBody>
      </p:sp>
      <p:sp>
        <p:nvSpPr>
          <p:cNvPr id="27" name="Rectangle 52"/>
          <p:cNvSpPr>
            <a:spLocks noChangeArrowheads="1"/>
          </p:cNvSpPr>
          <p:nvPr/>
        </p:nvSpPr>
        <p:spPr bwMode="auto">
          <a:xfrm>
            <a:off x="5926138" y="3122613"/>
            <a:ext cx="7397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1400" b="1" dirty="0"/>
              <a:t>Writing</a:t>
            </a:r>
          </a:p>
        </p:txBody>
      </p:sp>
      <p:sp>
        <p:nvSpPr>
          <p:cNvPr id="28" name="Rectangle 53"/>
          <p:cNvSpPr>
            <a:spLocks noChangeArrowheads="1"/>
          </p:cNvSpPr>
          <p:nvPr/>
        </p:nvSpPr>
        <p:spPr bwMode="auto">
          <a:xfrm>
            <a:off x="7339013" y="3086100"/>
            <a:ext cx="14239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200" b="1" dirty="0"/>
              <a:t>Speaking &amp; Listening</a:t>
            </a:r>
          </a:p>
        </p:txBody>
      </p:sp>
      <p:sp>
        <p:nvSpPr>
          <p:cNvPr id="29" name="TextBox 55"/>
          <p:cNvSpPr txBox="1">
            <a:spLocks noChangeArrowheads="1"/>
          </p:cNvSpPr>
          <p:nvPr/>
        </p:nvSpPr>
        <p:spPr bwMode="auto">
          <a:xfrm>
            <a:off x="360363" y="3294063"/>
            <a:ext cx="1563687" cy="1277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US" sz="1100" dirty="0"/>
              <a:t>A necessary  component of an effective</a:t>
            </a:r>
            <a:r>
              <a:rPr lang="en-US" sz="1100" dirty="0" smtClean="0"/>
              <a:t>,</a:t>
            </a:r>
          </a:p>
          <a:p>
            <a:pPr algn="ctr" eaLnBrk="1" hangingPunct="1"/>
            <a:r>
              <a:rPr lang="en-US" sz="1100" dirty="0" smtClean="0"/>
              <a:t> comprehensive </a:t>
            </a:r>
            <a:r>
              <a:rPr lang="en-US" sz="1100" dirty="0"/>
              <a:t>reading program designed to develop proficient readers.</a:t>
            </a:r>
          </a:p>
        </p:txBody>
      </p:sp>
      <p:sp>
        <p:nvSpPr>
          <p:cNvPr id="30" name="TextBox 56"/>
          <p:cNvSpPr txBox="1">
            <a:spLocks noChangeArrowheads="1"/>
          </p:cNvSpPr>
          <p:nvPr/>
        </p:nvSpPr>
        <p:spPr bwMode="auto">
          <a:xfrm>
            <a:off x="2085975" y="3817938"/>
            <a:ext cx="1563688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US" sz="1100" dirty="0"/>
              <a:t>Enables students to read, understand, and respond to informational texts.</a:t>
            </a:r>
          </a:p>
        </p:txBody>
      </p:sp>
      <p:sp>
        <p:nvSpPr>
          <p:cNvPr id="31" name="TextBox 57"/>
          <p:cNvSpPr txBox="1">
            <a:spLocks noChangeArrowheads="1"/>
          </p:cNvSpPr>
          <p:nvPr/>
        </p:nvSpPr>
        <p:spPr bwMode="auto">
          <a:xfrm>
            <a:off x="3810000" y="3748088"/>
            <a:ext cx="1543050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US" sz="1100" dirty="0"/>
              <a:t>Enables students to read, understand, and respond to literature</a:t>
            </a:r>
            <a:r>
              <a:rPr lang="en-US" sz="1200" dirty="0"/>
              <a:t>.</a:t>
            </a:r>
          </a:p>
        </p:txBody>
      </p:sp>
      <p:sp>
        <p:nvSpPr>
          <p:cNvPr id="32" name="TextBox 58"/>
          <p:cNvSpPr txBox="1">
            <a:spLocks noChangeArrowheads="1"/>
          </p:cNvSpPr>
          <p:nvPr/>
        </p:nvSpPr>
        <p:spPr bwMode="auto">
          <a:xfrm>
            <a:off x="5486400" y="3309938"/>
            <a:ext cx="1619250" cy="144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US" sz="1100" dirty="0"/>
              <a:t>Develops the skills of informational, argumentative, and narrative writing as well as the ability to engage in evidence based analysis of text and research.</a:t>
            </a:r>
          </a:p>
        </p:txBody>
      </p:sp>
      <p:sp>
        <p:nvSpPr>
          <p:cNvPr id="33" name="TextBox 63"/>
          <p:cNvSpPr txBox="1">
            <a:spLocks noChangeArrowheads="1"/>
          </p:cNvSpPr>
          <p:nvPr/>
        </p:nvSpPr>
        <p:spPr bwMode="auto">
          <a:xfrm>
            <a:off x="7339013" y="3471863"/>
            <a:ext cx="1423987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US" sz="1100" dirty="0"/>
              <a:t>Focuses students on communication skills that enable critical listening and effective presentation of ideas.</a:t>
            </a:r>
          </a:p>
        </p:txBody>
      </p:sp>
      <p:sp>
        <p:nvSpPr>
          <p:cNvPr id="34" name="Right Arrow 33"/>
          <p:cNvSpPr/>
          <p:nvPr/>
        </p:nvSpPr>
        <p:spPr>
          <a:xfrm>
            <a:off x="533400" y="6189663"/>
            <a:ext cx="304800" cy="152400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5" name="TextBox 65"/>
          <p:cNvSpPr txBox="1">
            <a:spLocks noChangeArrowheads="1"/>
          </p:cNvSpPr>
          <p:nvPr/>
        </p:nvSpPr>
        <p:spPr bwMode="auto">
          <a:xfrm>
            <a:off x="882650" y="6034286"/>
            <a:ext cx="782955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dirty="0"/>
              <a:t>Appendix E</a:t>
            </a:r>
            <a:r>
              <a:rPr lang="en-US"/>
              <a:t>: </a:t>
            </a:r>
            <a:r>
              <a:rPr lang="en-US" smtClean="0"/>
              <a:t> Literacy </a:t>
            </a:r>
            <a:r>
              <a:rPr lang="en-US" dirty="0"/>
              <a:t>standards for Science and Technical Subjects</a:t>
            </a:r>
          </a:p>
        </p:txBody>
      </p:sp>
      <p:sp>
        <p:nvSpPr>
          <p:cNvPr id="36" name="Rectangle 1"/>
          <p:cNvSpPr>
            <a:spLocks noChangeArrowheads="1"/>
          </p:cNvSpPr>
          <p:nvPr/>
        </p:nvSpPr>
        <p:spPr bwMode="auto">
          <a:xfrm>
            <a:off x="2286000" y="1196975"/>
            <a:ext cx="4572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dirty="0"/>
              <a:t>PA Common Core Standards</a:t>
            </a:r>
          </a:p>
          <a:p>
            <a:pPr algn="ctr"/>
            <a:r>
              <a:rPr lang="en-US" dirty="0"/>
              <a:t>English Language Arts &amp; Literacy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Overall Charge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Increase depth of knowledge with metacognition development throughout all grade levels bands.</a:t>
            </a:r>
          </a:p>
          <a:p>
            <a:pPr marL="0" indent="0">
              <a:buNone/>
            </a:pPr>
            <a:endParaRPr lang="en-US" sz="2800" dirty="0" smtClean="0"/>
          </a:p>
          <a:p>
            <a:r>
              <a:rPr lang="en-US" sz="2800" dirty="0" smtClean="0"/>
              <a:t>Metacognition development through learning skill acquisition within grade level bands.</a:t>
            </a:r>
          </a:p>
          <a:p>
            <a:pPr marL="0" indent="0">
              <a:buNone/>
            </a:pPr>
            <a:endParaRPr lang="en-US" sz="2800" dirty="0" smtClean="0"/>
          </a:p>
          <a:p>
            <a:r>
              <a:rPr lang="en-US" sz="2800" dirty="0" smtClean="0"/>
              <a:t>Cyclone of learning that revisits metacognition development </a:t>
            </a:r>
            <a:r>
              <a:rPr lang="en-US" sz="2800" dirty="0"/>
              <a:t>(</a:t>
            </a:r>
            <a:r>
              <a:rPr lang="en-US" sz="2800" dirty="0" smtClean="0"/>
              <a:t>learning strategies) throughout grade level bands.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qualizer DI PlnngTool copy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914400"/>
            <a:ext cx="5219700" cy="5575300"/>
          </a:xfrm>
          <a:prstGeom prst="rect">
            <a:avLst/>
          </a:prstGeom>
        </p:spPr>
      </p:pic>
      <p:sp>
        <p:nvSpPr>
          <p:cNvPr id="4" name="Rectangle 1"/>
          <p:cNvSpPr txBox="1">
            <a:spLocks noChangeArrowheads="1"/>
          </p:cNvSpPr>
          <p:nvPr/>
        </p:nvSpPr>
        <p:spPr>
          <a:xfrm>
            <a:off x="927099" y="88900"/>
            <a:ext cx="7200901" cy="825500"/>
          </a:xfrm>
          <a:prstGeom prst="rect">
            <a:avLst/>
          </a:prstGeom>
        </p:spPr>
        <p:txBody>
          <a:bodyPr vert="horz" lIns="35717" tIns="35717" rIns="35717" bIns="35717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Arial" pitchFamily="34" charset="0"/>
                <a:sym typeface="Chalkboard Bold" charset="0"/>
              </a:rPr>
              <a:t>Recognizing Rigor; </a:t>
            </a:r>
            <a:r>
              <a:rPr lang="en-US" sz="2800" b="1" dirty="0" smtClean="0">
                <a:latin typeface="+mj-lt"/>
                <a:ea typeface="ＭＳ Ｐゴシック" pitchFamily="34" charset="-128"/>
                <a:cs typeface="Arial" pitchFamily="34" charset="0"/>
                <a:sym typeface="Chalkboard Bold" charset="0"/>
              </a:rPr>
              <a:t>Equalizer Planning Tool</a:t>
            </a:r>
            <a:endParaRPr kumimoji="0" lang="en-US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halkboard Bold" charset="0"/>
              <a:ea typeface="ヒラギノ角ゴ ProN W6" charset="-128"/>
              <a:cs typeface="+mj-cs"/>
              <a:sym typeface="Chalkboard 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09866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 txBox="1">
            <a:spLocks noChangeArrowheads="1"/>
          </p:cNvSpPr>
          <p:nvPr/>
        </p:nvSpPr>
        <p:spPr>
          <a:xfrm>
            <a:off x="328849" y="304800"/>
            <a:ext cx="7277100" cy="1393032"/>
          </a:xfrm>
          <a:prstGeom prst="rect">
            <a:avLst/>
          </a:prstGeom>
        </p:spPr>
        <p:txBody>
          <a:bodyPr vert="horz" lIns="35717" tIns="35717" rIns="35717" bIns="35717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Arial" pitchFamily="34" charset="0"/>
                <a:sym typeface="Chalkboard Bold" charset="0"/>
              </a:rPr>
              <a:t>Recognizing Rigor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 smtClean="0">
                <a:latin typeface="+mj-lt"/>
                <a:ea typeface="ＭＳ Ｐゴシック" pitchFamily="34" charset="-128"/>
                <a:cs typeface="Arial" pitchFamily="34" charset="0"/>
                <a:sym typeface="Chalkboard Bold" charset="0"/>
              </a:rPr>
              <a:t>“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Arial" pitchFamily="34" charset="0"/>
                <a:sym typeface="Chalkboard Bold" charset="0"/>
              </a:rPr>
              <a:t>Depth of Knowledge” tool;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Arial" pitchFamily="34" charset="0"/>
                <a:sym typeface="Chalkboard Bold" charset="0"/>
              </a:rPr>
              <a:t> DOK</a:t>
            </a:r>
            <a:endParaRPr kumimoji="0" lang="en-US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halkboard Bold" charset="0"/>
              <a:ea typeface="ヒラギノ角ゴ ProN W6" charset="-128"/>
              <a:cs typeface="+mj-cs"/>
              <a:sym typeface="Chalkboard Bold" charset="0"/>
            </a:endParaRPr>
          </a:p>
        </p:txBody>
      </p:sp>
      <p:sp>
        <p:nvSpPr>
          <p:cNvPr id="3" name="Rectangle 3"/>
          <p:cNvSpPr>
            <a:spLocks/>
          </p:cNvSpPr>
          <p:nvPr/>
        </p:nvSpPr>
        <p:spPr bwMode="auto">
          <a:xfrm rot="19514">
            <a:off x="1484313" y="4535488"/>
            <a:ext cx="6429375" cy="633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defTabSz="642938"/>
            <a:endParaRPr lang="en-US" sz="1100">
              <a:sym typeface="Arial" pitchFamily="34" charset="0"/>
            </a:endParaRPr>
          </a:p>
          <a:p>
            <a:pPr defTabSz="642938"/>
            <a:endParaRPr lang="en-US" sz="2500">
              <a:latin typeface="Geneva" charset="0"/>
              <a:ea typeface="ヒラギノ角ゴ ProN W3" charset="-128"/>
              <a:sym typeface="Geneva" charset="0"/>
            </a:endParaRPr>
          </a:p>
        </p:txBody>
      </p:sp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328849" y="1697832"/>
            <a:ext cx="8153200" cy="4654054"/>
          </a:xfrm>
          <a:prstGeom prst="rect">
            <a:avLst/>
          </a:prstGeom>
        </p:spPr>
        <p:txBody>
          <a:bodyPr vert="horz" lIns="35717" tIns="35717" rIns="35717" bIns="35717" rtlCol="0" anchor="ctr">
            <a:normAutofit/>
          </a:bodyPr>
          <a:lstStyle/>
          <a:p>
            <a:pPr marL="889000" marR="0" lvl="0" indent="-5715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15000"/>
              <a:buFont typeface="Chalkboard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ＭＳ Ｐゴシック" pitchFamily="34" charset="-128"/>
                <a:cs typeface="Arial" pitchFamily="34" charset="0"/>
                <a:sym typeface="Chalkboard" charset="0"/>
              </a:rPr>
              <a:t>A tool and scale of cognitive demand levels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ea typeface="ＭＳ Ｐゴシック" pitchFamily="34" charset="-128"/>
                <a:cs typeface="Arial" pitchFamily="34" charset="0"/>
                <a:sym typeface="Chalkboard" charset="0"/>
              </a:rPr>
              <a:t>(thinking) </a:t>
            </a:r>
          </a:p>
          <a:p>
            <a:pPr marL="317500"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15000"/>
              <a:tabLst/>
              <a:defRPr/>
            </a:pPr>
            <a:r>
              <a:rPr lang="en-US" sz="2000" dirty="0">
                <a:solidFill>
                  <a:schemeClr val="accent2"/>
                </a:solidFill>
                <a:ea typeface="ＭＳ Ｐゴシック" pitchFamily="34" charset="-128"/>
                <a:cs typeface="Arial" pitchFamily="34" charset="0"/>
                <a:sym typeface="Chalkboard" charset="0"/>
              </a:rPr>
              <a:t>	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ＭＳ Ｐゴシック" pitchFamily="34" charset="-128"/>
                <a:cs typeface="Arial" pitchFamily="34" charset="0"/>
                <a:sym typeface="Chalkboard" charset="0"/>
              </a:rPr>
              <a:t>to align standards with assessments</a:t>
            </a:r>
          </a:p>
          <a:p>
            <a:pPr marL="317500"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15000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ＭＳ Ｐゴシック" pitchFamily="34" charset="-128"/>
              <a:cs typeface="Arial" pitchFamily="34" charset="0"/>
              <a:sym typeface="Chalkboard" charset="0"/>
            </a:endParaRPr>
          </a:p>
          <a:p>
            <a:pPr marL="889000" marR="0" lvl="0" indent="-5715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15000"/>
              <a:buFont typeface="Chalkboard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ＭＳ Ｐゴシック" pitchFamily="34" charset="-128"/>
                <a:cs typeface="Arial" pitchFamily="34" charset="0"/>
                <a:sym typeface="Chalkboard" charset="0"/>
              </a:rPr>
              <a:t>Based on the research of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ea typeface="ＭＳ Ｐゴシック" pitchFamily="34" charset="-128"/>
                <a:cs typeface="Arial" pitchFamily="34" charset="0"/>
                <a:sym typeface="Chalkboard" charset="0"/>
              </a:rPr>
              <a:t>Norman Webb,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ea typeface="ＭＳ Ｐゴシック" pitchFamily="34" charset="-128"/>
                <a:cs typeface="Arial" pitchFamily="34" charset="0"/>
                <a:sym typeface="Chalkboard" charset="0"/>
              </a:rPr>
              <a:t>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ea typeface="ＭＳ Ｐゴシック" pitchFamily="34" charset="-128"/>
                <a:cs typeface="Arial" pitchFamily="34" charset="0"/>
                <a:sym typeface="Chalkboard" charset="0"/>
              </a:rPr>
              <a:t>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ＭＳ Ｐゴシック" pitchFamily="34" charset="-128"/>
                <a:cs typeface="Arial" pitchFamily="34" charset="0"/>
                <a:sym typeface="Chalkboard" charset="0"/>
              </a:rPr>
              <a:t>University of Wisconsin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ＭＳ Ｐゴシック" pitchFamily="34" charset="-128"/>
                <a:cs typeface="Arial" pitchFamily="34" charset="0"/>
                <a:sym typeface="Comic Sans MS" pitchFamily="66" charset="0"/>
              </a:rPr>
              <a:t> Center for Education Research and the National Institute for Science Education</a:t>
            </a:r>
          </a:p>
          <a:p>
            <a:pPr marL="317500"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15000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ＭＳ Ｐゴシック" pitchFamily="34" charset="-128"/>
              <a:cs typeface="Arial" pitchFamily="34" charset="0"/>
              <a:sym typeface="Chalkboard" charset="0"/>
            </a:endParaRPr>
          </a:p>
          <a:p>
            <a:pPr marL="889000" marR="0" lvl="0" indent="-5715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15000"/>
              <a:buFont typeface="Chalkboard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ＭＳ Ｐゴシック" pitchFamily="34" charset="-128"/>
                <a:cs typeface="Arial" pitchFamily="34" charset="0"/>
                <a:sym typeface="Chalkboard" charset="0"/>
              </a:rPr>
              <a:t>Defines the </a:t>
            </a:r>
            <a:r>
              <a:rPr kumimoji="0" lang="ja-JP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ＭＳ Ｐゴシック" pitchFamily="34" charset="-128"/>
                <a:cs typeface="Arial" pitchFamily="34" charset="0"/>
                <a:sym typeface="Chalkboard" charset="0"/>
              </a:rPr>
              <a:t>“</a:t>
            </a:r>
            <a:r>
              <a:rPr kumimoji="0" lang="en-US" altLang="ja-JP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ＭＳ Ｐゴシック" pitchFamily="34" charset="-128"/>
                <a:cs typeface="Arial" pitchFamily="34" charset="0"/>
                <a:sym typeface="Chalkboard" charset="0"/>
              </a:rPr>
              <a:t>ceiling</a:t>
            </a:r>
            <a:r>
              <a:rPr kumimoji="0" lang="ja-JP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ＭＳ Ｐゴシック" pitchFamily="34" charset="-128"/>
                <a:cs typeface="Arial" pitchFamily="34" charset="0"/>
                <a:sym typeface="Chalkboard" charset="0"/>
              </a:rPr>
              <a:t>”</a:t>
            </a:r>
            <a:r>
              <a:rPr kumimoji="0" lang="en-US" altLang="ja-JP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ＭＳ Ｐゴシック" pitchFamily="34" charset="-128"/>
                <a:cs typeface="Arial" pitchFamily="34" charset="0"/>
                <a:sym typeface="Chalkboard" charset="0"/>
              </a:rPr>
              <a:t> or highest DOK level for each Core Content standard for the state assessment</a:t>
            </a:r>
          </a:p>
          <a:p>
            <a:pPr marL="317500"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15000"/>
              <a:tabLst/>
              <a:defRPr/>
            </a:pPr>
            <a:endParaRPr kumimoji="0" lang="en-US" altLang="ja-JP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ＭＳ Ｐゴシック" pitchFamily="34" charset="-128"/>
              <a:cs typeface="Arial" pitchFamily="34" charset="0"/>
              <a:sym typeface="Chalkboard" charset="0"/>
            </a:endParaRPr>
          </a:p>
          <a:p>
            <a:pPr marL="889000" marR="0" lvl="0" indent="-5715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15000"/>
              <a:buFont typeface="Chalkboard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ＭＳ Ｐゴシック" pitchFamily="34" charset="-128"/>
                <a:cs typeface="Arial" pitchFamily="34" charset="0"/>
                <a:sym typeface="Chalkboard" charset="0"/>
              </a:rPr>
              <a:t>Guides item development for state assessments</a:t>
            </a:r>
          </a:p>
        </p:txBody>
      </p:sp>
      <p:pic>
        <p:nvPicPr>
          <p:cNvPr id="5" name="Picture 6" descr="MCj0187587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02775" y="426244"/>
            <a:ext cx="1069779" cy="1258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762250" y="85725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4" grpId="0" build="p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325438"/>
            <a:ext cx="8229600" cy="575879"/>
          </a:xfrm>
          <a:prstGeom prst="rect">
            <a:avLst/>
          </a:prstGeom>
        </p:spPr>
        <p:txBody>
          <a:bodyPr vert="horz" lIns="91440" tIns="45720" rIns="91440" bIns="45720" rtlCol="0" anchor="ctr" anchorCtr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 Black" pitchFamily="34" charset="0"/>
                <a:ea typeface="ＭＳ Ｐゴシック" pitchFamily="34" charset="-128"/>
                <a:cs typeface="Arial" pitchFamily="34" charset="0"/>
              </a:rPr>
              <a:t>Depth of Knowledge Levels (DOK)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 Black" pitchFamily="34" charset="0"/>
              <a:ea typeface="ＭＳ Ｐゴシック" pitchFamily="34" charset="-128"/>
              <a:cs typeface="Arial" pitchFamily="34" charset="0"/>
            </a:endParaRPr>
          </a:p>
        </p:txBody>
      </p:sp>
      <p:graphicFrame>
        <p:nvGraphicFramePr>
          <p:cNvPr id="3" name="Group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8791370"/>
              </p:ext>
            </p:extLst>
          </p:nvPr>
        </p:nvGraphicFramePr>
        <p:xfrm>
          <a:off x="328848" y="934837"/>
          <a:ext cx="8357951" cy="5595898"/>
        </p:xfrm>
        <a:graphic>
          <a:graphicData uri="http://schemas.openxmlformats.org/drawingml/2006/table">
            <a:tbl>
              <a:tblPr/>
              <a:tblGrid>
                <a:gridCol w="1679104"/>
                <a:gridCol w="6678847"/>
              </a:tblGrid>
              <a:tr h="421484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mbria" pitchFamily="-112" charset="0"/>
                          <a:cs typeface="Arial" charset="0"/>
                        </a:rPr>
                        <a:t>DEFINITIONS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-112" charset="0"/>
                        <a:cs typeface="Arial" charset="0"/>
                      </a:endParaRPr>
                    </a:p>
                  </a:txBody>
                  <a:tcPr marL="34571" marR="34571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0332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Level 1.0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Recall &amp; Reproduction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-112" charset="0"/>
                        <a:cs typeface="Arial" charset="0"/>
                      </a:endParaRPr>
                    </a:p>
                  </a:txBody>
                  <a:tcPr marL="34571" marR="34571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Student recalls facts, information, procedures, or definitions.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-112" charset="0"/>
                        <a:cs typeface="Arial" charset="0"/>
                      </a:endParaRPr>
                    </a:p>
                  </a:txBody>
                  <a:tcPr marL="34571" marR="34571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0332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Level 2.0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Skills &amp; Concepts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-112" charset="0"/>
                        <a:cs typeface="Arial" charset="0"/>
                      </a:endParaRPr>
                    </a:p>
                  </a:txBody>
                  <a:tcPr marL="34571" marR="34571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Student uses information, conceptual knowledge,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and procedures.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-112" charset="0"/>
                        <a:cs typeface="Arial" charset="0"/>
                      </a:endParaRPr>
                    </a:p>
                  </a:txBody>
                  <a:tcPr marL="34571" marR="34571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0332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Level 3.0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Strategic Thinking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-112" charset="0"/>
                        <a:cs typeface="Arial" charset="0"/>
                      </a:endParaRPr>
                    </a:p>
                  </a:txBody>
                  <a:tcPr marL="34571" marR="34571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Student uses reasoning and develops a plan or sequence of steps; process has some complexity.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-112" charset="0"/>
                        <a:cs typeface="Arial" charset="0"/>
                      </a:endParaRPr>
                    </a:p>
                  </a:txBody>
                  <a:tcPr marL="34571" marR="34571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7109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Level 4.0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Extended Thinking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-112" charset="0"/>
                        <a:cs typeface="Arial" charset="0"/>
                      </a:endParaRPr>
                    </a:p>
                  </a:txBody>
                  <a:tcPr marL="34571" marR="34571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Student conducts an investigation, needs time to think and process multiple conditions of problem or task.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-112" charset="0"/>
                        <a:cs typeface="Arial" charset="0"/>
                      </a:endParaRPr>
                    </a:p>
                  </a:txBody>
                  <a:tcPr marL="34571" marR="34571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 txBox="1">
            <a:spLocks noGrp="1"/>
          </p:cNvSpPr>
          <p:nvPr/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r" eaLnBrk="1" hangingPunct="1">
              <a:defRPr/>
            </a:pPr>
            <a:fld id="{737BBDAC-AACF-4D5B-B97B-D59F14A81B6C}" type="slidenum">
              <a:rPr lang="en-US" sz="1000" smtClean="0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ヒラギノ角ゴ Pro W3" charset="-128"/>
              </a:rPr>
              <a:pPr algn="r" eaLnBrk="1" hangingPunct="1">
                <a:defRPr/>
              </a:pPr>
              <a:t>14</a:t>
            </a:fld>
            <a:endParaRPr lang="en-US" sz="1000" smtClean="0"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ヒラギノ角ゴ Pro W3" charset="-128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599082"/>
            <a:ext cx="8229600" cy="13060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ＭＳ Ｐゴシック" pitchFamily="34" charset="-128"/>
                <a:cs typeface="Arial" pitchFamily="34" charset="0"/>
              </a:rPr>
              <a:t>Depth of Knowledge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970407" y="1905158"/>
            <a:ext cx="7848155" cy="32875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Arial" pitchFamily="34" charset="0"/>
              </a:rPr>
              <a:t>The Depth of Knowledge is </a:t>
            </a:r>
            <a:r>
              <a:rPr kumimoji="0" lang="en-US" sz="3600" b="0" i="0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Arial" pitchFamily="34" charset="0"/>
              </a:rPr>
              <a:t>NOT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Arial" pitchFamily="34" charset="0"/>
              </a:rPr>
              <a:t>determined by the verb, but the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Arial" pitchFamily="34" charset="0"/>
              </a:rPr>
              <a:t>context in which the verb is used</a:t>
            </a:r>
            <a:endParaRPr kumimoji="0" lang="en-US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Arial" pitchFamily="34" charset="0"/>
              </a:rPr>
              <a:t>and the 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Arial" pitchFamily="34" charset="0"/>
              </a:rPr>
              <a:t>depth of thinking required</a:t>
            </a: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Arial" pitchFamily="34" charset="0"/>
              </a:rPr>
              <a:t>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9400" y="703094"/>
            <a:ext cx="8178800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ctr"/>
            <a:endParaRPr lang="en-US" sz="2400" dirty="0" smtClean="0"/>
          </a:p>
          <a:p>
            <a:pPr lvl="1" algn="ctr"/>
            <a:r>
              <a:rPr lang="en-US" sz="3200" b="1" i="1" dirty="0" smtClean="0">
                <a:latin typeface="+mj-lt"/>
              </a:rPr>
              <a:t>Exploring </a:t>
            </a:r>
          </a:p>
          <a:p>
            <a:pPr lvl="1" algn="ctr"/>
            <a:r>
              <a:rPr lang="en-US" sz="3200" b="1" i="1" dirty="0" smtClean="0">
                <a:latin typeface="+mj-lt"/>
              </a:rPr>
              <a:t>“The Cognitive Rigor Matrix”  </a:t>
            </a:r>
          </a:p>
          <a:p>
            <a:pPr algn="ctr"/>
            <a:r>
              <a:rPr lang="en-US" sz="2400" dirty="0" smtClean="0"/>
              <a:t>(K. Hess)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42782" y="3072974"/>
            <a:ext cx="782316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sz="3200" dirty="0" smtClean="0"/>
              <a:t>Webb’s Depth of Knowledge Levels </a:t>
            </a:r>
          </a:p>
          <a:p>
            <a:pPr algn="ctr"/>
            <a:endParaRPr lang="en-US" sz="3200" dirty="0" smtClean="0"/>
          </a:p>
          <a:p>
            <a:pPr lvl="6"/>
            <a:r>
              <a:rPr lang="en-US" sz="3200" dirty="0" smtClean="0"/>
              <a:t>applied to</a:t>
            </a:r>
          </a:p>
          <a:p>
            <a:pPr algn="ctr"/>
            <a:endParaRPr lang="en-US" sz="3200" dirty="0" smtClean="0"/>
          </a:p>
          <a:p>
            <a:pPr lvl="1"/>
            <a:r>
              <a:rPr lang="en-US" sz="3200" dirty="0" smtClean="0"/>
              <a:t>Bloom’s [Cognitive Process] Taxonomy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5483744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0200" y="1714956"/>
            <a:ext cx="84328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Consider appropriateness in task rigor:</a:t>
            </a:r>
          </a:p>
          <a:p>
            <a:endParaRPr lang="en-US" sz="2400" dirty="0"/>
          </a:p>
          <a:p>
            <a:r>
              <a:rPr lang="en-US" sz="2400" dirty="0" smtClean="0"/>
              <a:t>The </a:t>
            </a:r>
            <a:r>
              <a:rPr lang="en-US" sz="2400" dirty="0"/>
              <a:t>zone of proximal development has been defined as </a:t>
            </a:r>
            <a:endParaRPr lang="en-US" sz="2400" dirty="0" smtClean="0"/>
          </a:p>
          <a:p>
            <a:r>
              <a:rPr lang="en-US" sz="2400" dirty="0" smtClean="0"/>
              <a:t>	“</a:t>
            </a:r>
            <a:r>
              <a:rPr lang="en-US" sz="2400" i="1" dirty="0"/>
              <a:t>the distance between the actual </a:t>
            </a:r>
            <a:r>
              <a:rPr lang="en-US" sz="2400" i="1" dirty="0" smtClean="0"/>
              <a:t>developmental</a:t>
            </a:r>
          </a:p>
          <a:p>
            <a:r>
              <a:rPr lang="en-US" sz="2400" i="1" dirty="0"/>
              <a:t>	</a:t>
            </a:r>
            <a:r>
              <a:rPr lang="en-US" sz="2400" i="1" dirty="0" smtClean="0"/>
              <a:t> </a:t>
            </a:r>
            <a:r>
              <a:rPr lang="en-US" sz="2400" i="1" dirty="0"/>
              <a:t>level as determined by independent problem solving 	</a:t>
            </a:r>
            <a:r>
              <a:rPr lang="en-US" sz="2400" i="1" dirty="0" smtClean="0"/>
              <a:t>							and </a:t>
            </a:r>
          </a:p>
          <a:p>
            <a:pPr lvl="1"/>
            <a:r>
              <a:rPr lang="en-US" sz="2400" i="1" dirty="0" smtClean="0"/>
              <a:t>the </a:t>
            </a:r>
            <a:r>
              <a:rPr lang="en-US" sz="2400" i="1" dirty="0"/>
              <a:t>level of potential development as determined through problem solving under adult guidance, or in collaboration with more capable peers</a:t>
            </a:r>
            <a:r>
              <a:rPr lang="en-US" sz="2400" dirty="0" smtClean="0"/>
              <a:t>” </a:t>
            </a:r>
          </a:p>
          <a:p>
            <a:pPr lvl="1"/>
            <a:r>
              <a:rPr lang="en-US" sz="2400" i="1" dirty="0" smtClean="0"/>
              <a:t>(</a:t>
            </a:r>
            <a:r>
              <a:rPr lang="en-US" sz="2400" i="1" dirty="0" err="1"/>
              <a:t>Vygotsky</a:t>
            </a:r>
            <a:r>
              <a:rPr lang="en-US" sz="2400" i="1" dirty="0"/>
              <a:t>, </a:t>
            </a:r>
            <a:r>
              <a:rPr lang="en-US" sz="2400" i="1" dirty="0" smtClean="0"/>
              <a:t>1978)</a:t>
            </a:r>
          </a:p>
          <a:p>
            <a:pPr lvl="1"/>
            <a:endParaRPr lang="en-US" sz="2400" i="1" dirty="0"/>
          </a:p>
          <a:p>
            <a:pPr lvl="1"/>
            <a:r>
              <a:rPr lang="en-US" dirty="0"/>
              <a:t>In other words, it is the range of abilities that a person </a:t>
            </a:r>
            <a:r>
              <a:rPr lang="en-US" dirty="0" smtClean="0"/>
              <a:t>has to perform tasks with </a:t>
            </a:r>
            <a:r>
              <a:rPr lang="en-US" dirty="0"/>
              <a:t>assistance, but cannot yet perform independently.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62000" y="639465"/>
            <a:ext cx="73787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Rigor and ZPD -</a:t>
            </a:r>
          </a:p>
          <a:p>
            <a:pPr algn="ctr"/>
            <a:r>
              <a:rPr lang="en-US" sz="2800" dirty="0" smtClean="0"/>
              <a:t>The Zone of Proximal Development (ZPD) 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5130800" y="15875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64747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533400" y="228600"/>
            <a:ext cx="7289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ＭＳ Ｐゴシック" pitchFamily="34" charset="-128"/>
                <a:cs typeface="Aharoni" pitchFamily="2" charset="-79"/>
              </a:rPr>
              <a:t>Producing Cognitive Sweat!</a:t>
            </a:r>
          </a:p>
        </p:txBody>
      </p:sp>
      <p:pic>
        <p:nvPicPr>
          <p:cNvPr id="3" name="Picture 2" descr="http://www.scientificamerican.com/media/inline/does-brain-size-matter_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7302" y="1121934"/>
            <a:ext cx="5439078" cy="3474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ardrop 3"/>
          <p:cNvSpPr/>
          <p:nvPr/>
        </p:nvSpPr>
        <p:spPr>
          <a:xfrm rot="4632046">
            <a:off x="2346325" y="2268538"/>
            <a:ext cx="457200" cy="457200"/>
          </a:xfrm>
          <a:prstGeom prst="teardrop">
            <a:avLst>
              <a:gd name="adj" fmla="val 134612"/>
            </a:avLst>
          </a:prstGeom>
          <a:solidFill>
            <a:srgbClr val="0070C0">
              <a:alpha val="6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Teardrop 4"/>
          <p:cNvSpPr/>
          <p:nvPr/>
        </p:nvSpPr>
        <p:spPr>
          <a:xfrm rot="5400000">
            <a:off x="2301875" y="1516063"/>
            <a:ext cx="457200" cy="457200"/>
          </a:xfrm>
          <a:prstGeom prst="teardrop">
            <a:avLst>
              <a:gd name="adj" fmla="val 150794"/>
            </a:avLst>
          </a:prstGeom>
          <a:solidFill>
            <a:srgbClr val="0070C0">
              <a:alpha val="82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Teardrop 5"/>
          <p:cNvSpPr/>
          <p:nvPr/>
        </p:nvSpPr>
        <p:spPr>
          <a:xfrm rot="10390228">
            <a:off x="6292850" y="1960563"/>
            <a:ext cx="457200" cy="457200"/>
          </a:xfrm>
          <a:prstGeom prst="teardrop">
            <a:avLst/>
          </a:prstGeom>
          <a:solidFill>
            <a:srgbClr val="0070C0">
              <a:alpha val="5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Teardrop 6"/>
          <p:cNvSpPr/>
          <p:nvPr/>
        </p:nvSpPr>
        <p:spPr>
          <a:xfrm rot="10315898">
            <a:off x="6142038" y="1287463"/>
            <a:ext cx="457200" cy="457200"/>
          </a:xfrm>
          <a:prstGeom prst="teardrop">
            <a:avLst>
              <a:gd name="adj" fmla="val 134948"/>
            </a:avLst>
          </a:prstGeom>
          <a:solidFill>
            <a:srgbClr val="0070C0">
              <a:alpha val="7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Teardrop 7"/>
          <p:cNvSpPr/>
          <p:nvPr/>
        </p:nvSpPr>
        <p:spPr>
          <a:xfrm rot="11651801">
            <a:off x="6875463" y="2160588"/>
            <a:ext cx="457200" cy="457200"/>
          </a:xfrm>
          <a:prstGeom prst="teardrop">
            <a:avLst>
              <a:gd name="adj" fmla="val 136712"/>
            </a:avLst>
          </a:prstGeom>
          <a:solidFill>
            <a:srgbClr val="0070C0">
              <a:alpha val="56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Teardrop 8"/>
          <p:cNvSpPr/>
          <p:nvPr/>
        </p:nvSpPr>
        <p:spPr>
          <a:xfrm rot="19417141">
            <a:off x="3836988" y="3671888"/>
            <a:ext cx="457200" cy="457200"/>
          </a:xfrm>
          <a:prstGeom prst="teardrop">
            <a:avLst>
              <a:gd name="adj" fmla="val 159182"/>
            </a:avLst>
          </a:prstGeom>
          <a:solidFill>
            <a:srgbClr val="0070C0">
              <a:alpha val="7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Teardrop 9"/>
          <p:cNvSpPr/>
          <p:nvPr/>
        </p:nvSpPr>
        <p:spPr>
          <a:xfrm rot="3359729">
            <a:off x="1720850" y="2312988"/>
            <a:ext cx="457200" cy="457200"/>
          </a:xfrm>
          <a:prstGeom prst="teardrop">
            <a:avLst/>
          </a:prstGeom>
          <a:solidFill>
            <a:srgbClr val="0070C0">
              <a:alpha val="7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Teardrop 10"/>
          <p:cNvSpPr/>
          <p:nvPr/>
        </p:nvSpPr>
        <p:spPr>
          <a:xfrm rot="18984319">
            <a:off x="5073650" y="2832100"/>
            <a:ext cx="457200" cy="457200"/>
          </a:xfrm>
          <a:prstGeom prst="teardrop">
            <a:avLst>
              <a:gd name="adj" fmla="val 148159"/>
            </a:avLst>
          </a:prstGeom>
          <a:solidFill>
            <a:srgbClr val="0070C0">
              <a:alpha val="8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Teardrop 11"/>
          <p:cNvSpPr/>
          <p:nvPr/>
        </p:nvSpPr>
        <p:spPr>
          <a:xfrm rot="19065574">
            <a:off x="6362700" y="4603750"/>
            <a:ext cx="457200" cy="457200"/>
          </a:xfrm>
          <a:prstGeom prst="teardrop">
            <a:avLst>
              <a:gd name="adj" fmla="val 155985"/>
            </a:avLst>
          </a:prstGeom>
          <a:solidFill>
            <a:srgbClr val="0070C0">
              <a:alpha val="72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TextBox 4"/>
          <p:cNvSpPr txBox="1">
            <a:spLocks noChangeArrowheads="1"/>
          </p:cNvSpPr>
          <p:nvPr/>
        </p:nvSpPr>
        <p:spPr bwMode="auto">
          <a:xfrm>
            <a:off x="1387302" y="4555100"/>
            <a:ext cx="5673898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US" sz="3200" dirty="0" smtClean="0">
                <a:latin typeface="+mn-lt"/>
              </a:rPr>
              <a:t>Meeting </a:t>
            </a:r>
            <a:r>
              <a:rPr lang="en-US" sz="3200" dirty="0">
                <a:latin typeface="+mn-lt"/>
              </a:rPr>
              <a:t>the </a:t>
            </a:r>
            <a:endParaRPr lang="en-US" sz="3200" dirty="0" smtClean="0">
              <a:latin typeface="+mn-lt"/>
            </a:endParaRPr>
          </a:p>
          <a:p>
            <a:pPr algn="ctr" eaLnBrk="1" hangingPunct="1"/>
            <a:r>
              <a:rPr lang="en-US" sz="3200" dirty="0" smtClean="0">
                <a:latin typeface="+mn-lt"/>
              </a:rPr>
              <a:t>Rigor </a:t>
            </a:r>
            <a:r>
              <a:rPr lang="en-US" sz="3200" dirty="0">
                <a:latin typeface="+mn-lt"/>
              </a:rPr>
              <a:t>of the Common Core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56073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9906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3600" b="1" i="1" dirty="0" smtClean="0"/>
              <a:t>What are the </a:t>
            </a:r>
            <a:br>
              <a:rPr lang="en-US" sz="3600" b="1" i="1" dirty="0" smtClean="0"/>
            </a:br>
            <a:r>
              <a:rPr lang="en-US" sz="3600" b="1" i="1" dirty="0" smtClean="0"/>
              <a:t>Common Core State Standards/CCSS ?</a:t>
            </a:r>
          </a:p>
        </p:txBody>
      </p:sp>
      <p:sp>
        <p:nvSpPr>
          <p:cNvPr id="20482" name="Content Placeholder 2"/>
          <p:cNvSpPr>
            <a:spLocks noGrp="1"/>
          </p:cNvSpPr>
          <p:nvPr>
            <p:ph idx="1"/>
          </p:nvPr>
        </p:nvSpPr>
        <p:spPr>
          <a:xfrm>
            <a:off x="685800" y="1306000"/>
            <a:ext cx="7772400" cy="4787296"/>
          </a:xfrm>
        </p:spPr>
        <p:txBody>
          <a:bodyPr>
            <a:noAutofit/>
          </a:bodyPr>
          <a:lstStyle/>
          <a:p>
            <a:pPr eaLnBrk="1" hangingPunct="1">
              <a:lnSpc>
                <a:spcPct val="80000"/>
              </a:lnSpc>
              <a:buFont typeface="Wingdings 2" pitchFamily="-72" charset="2"/>
              <a:buChar char=""/>
            </a:pPr>
            <a:r>
              <a:rPr lang="en-US" sz="2400" dirty="0" smtClean="0">
                <a:latin typeface="Calibri" pitchFamily="-72" charset="0"/>
              </a:rPr>
              <a:t>State led - coordinated by NGA (National Governor’s Association) Center and CCSSO (Council of Chief State School Officers)</a:t>
            </a:r>
          </a:p>
          <a:p>
            <a:pPr eaLnBrk="1" hangingPunct="1">
              <a:lnSpc>
                <a:spcPct val="80000"/>
              </a:lnSpc>
              <a:buFont typeface="Wingdings 2" pitchFamily="-72" charset="2"/>
              <a:buChar char=""/>
            </a:pPr>
            <a:endParaRPr lang="en-US" sz="2400" dirty="0" smtClean="0">
              <a:latin typeface="Calibri" pitchFamily="-72" charset="0"/>
            </a:endParaRPr>
          </a:p>
          <a:p>
            <a:pPr eaLnBrk="1" hangingPunct="1">
              <a:lnSpc>
                <a:spcPct val="80000"/>
              </a:lnSpc>
              <a:buFont typeface="Wingdings 2" pitchFamily="-72" charset="2"/>
              <a:buChar char=""/>
            </a:pPr>
            <a:r>
              <a:rPr lang="en-US" sz="2400" dirty="0" smtClean="0">
                <a:latin typeface="Calibri" pitchFamily="-72" charset="0"/>
              </a:rPr>
              <a:t>Rigorous content and application of knowledge through high-order skills</a:t>
            </a:r>
          </a:p>
          <a:p>
            <a:pPr eaLnBrk="1" hangingPunct="1">
              <a:lnSpc>
                <a:spcPct val="80000"/>
              </a:lnSpc>
              <a:buFont typeface="Wingdings 2" pitchFamily="-72" charset="2"/>
              <a:buChar char=""/>
            </a:pPr>
            <a:endParaRPr lang="en-US" sz="2400" dirty="0" smtClean="0">
              <a:latin typeface="Calibri" pitchFamily="-72" charset="0"/>
            </a:endParaRPr>
          </a:p>
          <a:p>
            <a:pPr eaLnBrk="1" hangingPunct="1">
              <a:lnSpc>
                <a:spcPct val="80000"/>
              </a:lnSpc>
              <a:buFont typeface="Wingdings 2" pitchFamily="-72" charset="2"/>
              <a:buChar char=""/>
            </a:pPr>
            <a:r>
              <a:rPr lang="en-US" sz="2400" dirty="0" smtClean="0">
                <a:latin typeface="Calibri" pitchFamily="-72" charset="0"/>
              </a:rPr>
              <a:t>Build upon strengths and lessons of current state standards</a:t>
            </a:r>
          </a:p>
          <a:p>
            <a:pPr eaLnBrk="1" hangingPunct="1">
              <a:lnSpc>
                <a:spcPct val="80000"/>
              </a:lnSpc>
              <a:buFont typeface="Wingdings 2" pitchFamily="-72" charset="2"/>
              <a:buChar char=""/>
            </a:pPr>
            <a:endParaRPr lang="en-US" sz="2400" dirty="0" smtClean="0">
              <a:latin typeface="Calibri" pitchFamily="-72" charset="0"/>
            </a:endParaRPr>
          </a:p>
          <a:p>
            <a:pPr eaLnBrk="1" hangingPunct="1">
              <a:lnSpc>
                <a:spcPct val="80000"/>
              </a:lnSpc>
              <a:buFont typeface="Wingdings 2" pitchFamily="-72" charset="2"/>
              <a:buChar char=""/>
            </a:pPr>
            <a:r>
              <a:rPr lang="en-US" sz="2400" dirty="0" smtClean="0">
                <a:latin typeface="Calibri" pitchFamily="-72" charset="0"/>
              </a:rPr>
              <a:t>Internationally benchmarked so that all students are prepared to succeed in our global economy and society</a:t>
            </a:r>
          </a:p>
        </p:txBody>
      </p:sp>
    </p:spTree>
    <p:extLst>
      <p:ext uri="{BB962C8B-B14F-4D97-AF65-F5344CB8AC3E}">
        <p14:creationId xmlns:p14="http://schemas.microsoft.com/office/powerpoint/2010/main" val="8469123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4147407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Standard Coding/Numbering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66900"/>
            <a:ext cx="8229600" cy="4259263"/>
          </a:xfrm>
        </p:spPr>
        <p:txBody>
          <a:bodyPr/>
          <a:lstStyle/>
          <a:p>
            <a:r>
              <a:rPr lang="en-US" dirty="0" smtClean="0"/>
              <a:t>Similar to existing standard coding system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Language collaboration between existing standard and Common Core language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204788" y="1554163"/>
            <a:ext cx="6653212" cy="4097135"/>
            <a:chOff x="307" y="11996"/>
            <a:chExt cx="8293" cy="4818"/>
          </a:xfrm>
        </p:grpSpPr>
        <p:sp>
          <p:nvSpPr>
            <p:cNvPr id="3" name="Text Box 7"/>
            <p:cNvSpPr txBox="1">
              <a:spLocks noChangeArrowheads="1"/>
            </p:cNvSpPr>
            <p:nvPr/>
          </p:nvSpPr>
          <p:spPr bwMode="auto">
            <a:xfrm>
              <a:off x="2566" y="11996"/>
              <a:ext cx="5921" cy="1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tIns="91440" bIns="91440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/>
              <a:r>
                <a:rPr lang="en-US" sz="4000" dirty="0">
                  <a:solidFill>
                    <a:srgbClr val="000000"/>
                  </a:solidFill>
                  <a:ea typeface="ヒラギノ角ゴ Pro W3" charset="-128"/>
                </a:rPr>
                <a:t>CC.  1.   5.   6.   B</a:t>
              </a:r>
              <a:endParaRPr lang="en-US" sz="4000" dirty="0">
                <a:latin typeface="Times New Roman" pitchFamily="18" charset="0"/>
                <a:ea typeface="ヒラギノ角ゴ Pro W3" charset="-128"/>
              </a:endParaRPr>
            </a:p>
          </p:txBody>
        </p:sp>
        <p:sp>
          <p:nvSpPr>
            <p:cNvPr id="4" name="Line 8"/>
            <p:cNvSpPr>
              <a:spLocks noChangeShapeType="1"/>
            </p:cNvSpPr>
            <p:nvPr/>
          </p:nvSpPr>
          <p:spPr bwMode="auto">
            <a:xfrm flipH="1">
              <a:off x="3623" y="12862"/>
              <a:ext cx="952" cy="1749"/>
            </a:xfrm>
            <a:prstGeom prst="line">
              <a:avLst/>
            </a:prstGeom>
            <a:noFill/>
            <a:ln w="44450">
              <a:solidFill>
                <a:srgbClr val="4A7EBB"/>
              </a:solidFill>
              <a:round/>
              <a:headEnd/>
              <a:tailEnd type="triangle" w="med" len="med"/>
            </a:ln>
            <a:effectLst>
              <a:outerShdw blurRad="63500" dist="26940" dir="5400000" algn="ctr" rotWithShape="0">
                <a:srgbClr val="000000">
                  <a:alpha val="35001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en-US" dirty="0"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5" name="Line 9"/>
            <p:cNvSpPr>
              <a:spLocks noChangeShapeType="1"/>
            </p:cNvSpPr>
            <p:nvPr/>
          </p:nvSpPr>
          <p:spPr bwMode="auto">
            <a:xfrm flipH="1">
              <a:off x="5642" y="12862"/>
              <a:ext cx="0" cy="3209"/>
            </a:xfrm>
            <a:prstGeom prst="line">
              <a:avLst/>
            </a:prstGeom>
            <a:noFill/>
            <a:ln w="44450">
              <a:solidFill>
                <a:srgbClr val="4A7EBB"/>
              </a:solidFill>
              <a:round/>
              <a:headEnd/>
              <a:tailEnd type="triangle" w="med" len="med"/>
            </a:ln>
            <a:effectLst>
              <a:outerShdw blurRad="63500" dist="26940" dir="5400000" algn="ctr" rotWithShape="0">
                <a:srgbClr val="000000">
                  <a:alpha val="35001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en-US" dirty="0"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6" name="Line 10"/>
            <p:cNvSpPr>
              <a:spLocks noChangeShapeType="1"/>
            </p:cNvSpPr>
            <p:nvPr/>
          </p:nvSpPr>
          <p:spPr bwMode="auto">
            <a:xfrm>
              <a:off x="6768" y="12862"/>
              <a:ext cx="885" cy="2123"/>
            </a:xfrm>
            <a:prstGeom prst="line">
              <a:avLst/>
            </a:prstGeom>
            <a:noFill/>
            <a:ln w="44450">
              <a:solidFill>
                <a:srgbClr val="4A7EBB"/>
              </a:solidFill>
              <a:round/>
              <a:headEnd/>
              <a:tailEnd type="triangle" w="med" len="med"/>
            </a:ln>
            <a:effectLst>
              <a:outerShdw blurRad="63500" dist="26940" dir="5400000" algn="ctr" rotWithShape="0">
                <a:srgbClr val="000000">
                  <a:alpha val="35001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en-US" dirty="0"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7" name="Line 11"/>
            <p:cNvSpPr>
              <a:spLocks noChangeShapeType="1"/>
            </p:cNvSpPr>
            <p:nvPr/>
          </p:nvSpPr>
          <p:spPr bwMode="auto">
            <a:xfrm flipH="1">
              <a:off x="1854" y="12862"/>
              <a:ext cx="1393" cy="1268"/>
            </a:xfrm>
            <a:prstGeom prst="line">
              <a:avLst/>
            </a:prstGeom>
            <a:noFill/>
            <a:ln w="44450">
              <a:solidFill>
                <a:srgbClr val="4A7EBB"/>
              </a:solidFill>
              <a:round/>
              <a:headEnd/>
              <a:tailEnd type="triangle" w="med" len="med"/>
            </a:ln>
            <a:effectLst>
              <a:outerShdw blurRad="63500" dist="26940" dir="5400000" algn="ctr" rotWithShape="0">
                <a:srgbClr val="000000">
                  <a:alpha val="35001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en-US" dirty="0"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8" name="Text Box 12"/>
            <p:cNvSpPr txBox="1">
              <a:spLocks noChangeArrowheads="1"/>
            </p:cNvSpPr>
            <p:nvPr/>
          </p:nvSpPr>
          <p:spPr bwMode="auto">
            <a:xfrm>
              <a:off x="307" y="14134"/>
              <a:ext cx="2443" cy="1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tIns="91440" bIns="91440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/>
              <a:r>
                <a:rPr lang="en-US" sz="2400" dirty="0">
                  <a:latin typeface="Times New Roman" pitchFamily="18" charset="0"/>
                  <a:ea typeface="ヒラギノ角ゴ Pro W3" charset="-128"/>
                </a:rPr>
                <a:t>PA Common Core</a:t>
              </a:r>
            </a:p>
          </p:txBody>
        </p:sp>
        <p:sp>
          <p:nvSpPr>
            <p:cNvPr id="9" name="Text Box 13"/>
            <p:cNvSpPr txBox="1">
              <a:spLocks noChangeArrowheads="1"/>
            </p:cNvSpPr>
            <p:nvPr/>
          </p:nvSpPr>
          <p:spPr bwMode="auto">
            <a:xfrm>
              <a:off x="7160" y="14985"/>
              <a:ext cx="1440" cy="8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tIns="91440" bIns="91440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/>
              <a:r>
                <a:rPr lang="en-US" sz="2400" dirty="0">
                  <a:latin typeface="Times New Roman" pitchFamily="18" charset="0"/>
                  <a:ea typeface="ヒラギノ角ゴ Pro W3" charset="-128"/>
                </a:rPr>
                <a:t>Grade Level</a:t>
              </a:r>
            </a:p>
          </p:txBody>
        </p:sp>
        <p:sp>
          <p:nvSpPr>
            <p:cNvPr id="10" name="Text Box 14"/>
            <p:cNvSpPr txBox="1">
              <a:spLocks noChangeArrowheads="1"/>
            </p:cNvSpPr>
            <p:nvPr/>
          </p:nvSpPr>
          <p:spPr bwMode="auto">
            <a:xfrm>
              <a:off x="2566" y="14612"/>
              <a:ext cx="1754" cy="9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tIns="91440" bIns="91440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/>
              <a:r>
                <a:rPr lang="en-US" sz="2400" dirty="0">
                  <a:latin typeface="Times New Roman" pitchFamily="18" charset="0"/>
                  <a:ea typeface="ヒラギノ角ゴ Pro W3" charset="-128"/>
                </a:rPr>
                <a:t>English Language Arts</a:t>
              </a:r>
            </a:p>
          </p:txBody>
        </p:sp>
        <p:sp>
          <p:nvSpPr>
            <p:cNvPr id="11" name="Text Box 15"/>
            <p:cNvSpPr txBox="1">
              <a:spLocks noChangeArrowheads="1"/>
            </p:cNvSpPr>
            <p:nvPr/>
          </p:nvSpPr>
          <p:spPr bwMode="auto">
            <a:xfrm>
              <a:off x="4726" y="15793"/>
              <a:ext cx="1711" cy="10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tIns="91440" bIns="91440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/>
              <a:r>
                <a:rPr lang="en-US" sz="2400" dirty="0">
                  <a:latin typeface="Times New Roman" pitchFamily="18" charset="0"/>
                  <a:ea typeface="ヒラギノ角ゴ Pro W3" charset="-128"/>
                </a:rPr>
                <a:t>Speaking &amp; Listening</a:t>
              </a:r>
            </a:p>
          </p:txBody>
        </p:sp>
      </p:grpSp>
      <p:sp>
        <p:nvSpPr>
          <p:cNvPr id="12" name="Line 10"/>
          <p:cNvSpPr>
            <a:spLocks noChangeShapeType="1"/>
          </p:cNvSpPr>
          <p:nvPr/>
        </p:nvSpPr>
        <p:spPr bwMode="auto">
          <a:xfrm>
            <a:off x="6418263" y="2290763"/>
            <a:ext cx="784225" cy="1257300"/>
          </a:xfrm>
          <a:prstGeom prst="line">
            <a:avLst/>
          </a:prstGeom>
          <a:noFill/>
          <a:ln w="44450">
            <a:solidFill>
              <a:srgbClr val="4A7EBB"/>
            </a:solidFill>
            <a:round/>
            <a:headEnd/>
            <a:tailEnd type="triangle" w="med" len="med"/>
          </a:ln>
          <a:effectLst>
            <a:outerShdw blurRad="63500" dist="26940" dir="5400000" algn="ctr" rotWithShape="0">
              <a:srgbClr val="000000">
                <a:alpha val="35001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202488" y="3671795"/>
            <a:ext cx="1725511" cy="120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ea typeface="ヒラギノ角ゴ Pro W3" charset="-128"/>
              </a:rPr>
              <a:t>Speaking &amp; Listening</a:t>
            </a:r>
          </a:p>
          <a:p>
            <a:r>
              <a:rPr lang="en-US" sz="2400" dirty="0" smtClean="0">
                <a:latin typeface="Times New Roman" pitchFamily="18" charset="0"/>
                <a:ea typeface="ヒラギノ角ゴ Pro W3" charset="-128"/>
              </a:rPr>
              <a:t> Standard 2</a:t>
            </a:r>
            <a:endParaRPr lang="en-US" sz="2400" dirty="0">
              <a:latin typeface="Times New Roman" pitchFamily="18" charset="0"/>
              <a:ea typeface="ヒラギノ角ゴ Pro W3" charset="-128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-87110" y="353834"/>
            <a:ext cx="91439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Reading </a:t>
            </a:r>
          </a:p>
          <a:p>
            <a:pPr algn="ctr"/>
            <a:r>
              <a:rPr lang="en-US" sz="3600" b="1" dirty="0" smtClean="0"/>
              <a:t>PA Common Core Coding/Numbering</a:t>
            </a:r>
            <a:endParaRPr lang="en-US" sz="3600" b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159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Background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234776"/>
          </a:xfrm>
        </p:spPr>
        <p:txBody>
          <a:bodyPr>
            <a:normAutofit fontScale="40000" lnSpcReduction="20000"/>
          </a:bodyPr>
          <a:lstStyle/>
          <a:p>
            <a:r>
              <a:rPr lang="en-US" sz="5100" dirty="0" smtClean="0"/>
              <a:t>Continuation of NCLB encouraged by refined educational ideology and direction.</a:t>
            </a:r>
          </a:p>
          <a:p>
            <a:endParaRPr lang="en-US" sz="5100" dirty="0" smtClean="0"/>
          </a:p>
          <a:p>
            <a:r>
              <a:rPr lang="en-US" sz="5100" dirty="0" smtClean="0"/>
              <a:t>Intent: raise educational rigor and achieve state/national standards.</a:t>
            </a:r>
          </a:p>
          <a:p>
            <a:endParaRPr lang="en-US" sz="5100" dirty="0" smtClean="0"/>
          </a:p>
          <a:p>
            <a:r>
              <a:rPr lang="en-US" sz="5100" dirty="0" smtClean="0"/>
              <a:t>48 States adopted Common Core or version thereof.</a:t>
            </a:r>
          </a:p>
          <a:p>
            <a:pPr marL="0" indent="0">
              <a:buNone/>
            </a:pPr>
            <a:endParaRPr lang="en-US" sz="5100" dirty="0" smtClean="0"/>
          </a:p>
          <a:p>
            <a:r>
              <a:rPr lang="en-US" sz="5100" dirty="0" smtClean="0"/>
              <a:t>PA has altered Common Core to a minimal extent to  meet existing </a:t>
            </a:r>
          </a:p>
          <a:p>
            <a:pPr lvl="1"/>
            <a:r>
              <a:rPr lang="en-US" sz="5100" dirty="0" smtClean="0"/>
              <a:t>(a) assessment tools expectations</a:t>
            </a:r>
          </a:p>
          <a:p>
            <a:pPr lvl="1"/>
            <a:r>
              <a:rPr lang="en-US" sz="5100" dirty="0" smtClean="0"/>
              <a:t>(b) common language use.</a:t>
            </a:r>
          </a:p>
          <a:p>
            <a:pPr lvl="1"/>
            <a:endParaRPr lang="en-US" sz="5100" dirty="0" smtClean="0"/>
          </a:p>
          <a:p>
            <a:r>
              <a:rPr lang="en-US" sz="5000" dirty="0" smtClean="0"/>
              <a:t>Transition timeline: </a:t>
            </a:r>
          </a:p>
          <a:p>
            <a:pPr lvl="1"/>
            <a:r>
              <a:rPr lang="en-US" sz="4500" dirty="0" smtClean="0"/>
              <a:t>phase in beginning in 2012 – 2013</a:t>
            </a:r>
            <a:r>
              <a:rPr lang="en-US" sz="4500" dirty="0"/>
              <a:t>; guided by AIU Consultant &amp; </a:t>
            </a:r>
            <a:r>
              <a:rPr lang="en-US" sz="4500" dirty="0" smtClean="0"/>
              <a:t>                    FCASD </a:t>
            </a:r>
            <a:r>
              <a:rPr lang="en-US" sz="4500" dirty="0"/>
              <a:t>Think Tank</a:t>
            </a:r>
          </a:p>
          <a:p>
            <a:pPr lvl="1"/>
            <a:r>
              <a:rPr lang="en-US" sz="4500" dirty="0" smtClean="0"/>
              <a:t>expectation for integration of practices in the 2013 – 2014 school year</a:t>
            </a:r>
            <a:endParaRPr lang="en-US" sz="3000" dirty="0" smtClean="0"/>
          </a:p>
          <a:p>
            <a:pPr lvl="1"/>
            <a:endParaRPr lang="en-US" sz="30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/>
          <p:cNvSpPr>
            <a:spLocks noGrp="1"/>
          </p:cNvSpPr>
          <p:nvPr>
            <p:ph type="title" idx="4294967295"/>
          </p:nvPr>
        </p:nvSpPr>
        <p:spPr>
          <a:xfrm>
            <a:off x="685800" y="152400"/>
            <a:ext cx="7772400" cy="838200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>
                <a:solidFill>
                  <a:srgbClr val="0070C0"/>
                </a:solidFill>
              </a:rPr>
              <a:t>Driving Forces Leading to </a:t>
            </a:r>
            <a:br>
              <a:rPr lang="en-US" sz="3600" b="1" dirty="0" smtClean="0">
                <a:solidFill>
                  <a:srgbClr val="0070C0"/>
                </a:solidFill>
              </a:rPr>
            </a:br>
            <a:r>
              <a:rPr lang="en-US" sz="3600" b="1" dirty="0" smtClean="0">
                <a:solidFill>
                  <a:srgbClr val="0070C0"/>
                </a:solidFill>
              </a:rPr>
              <a:t>CC Literacy Standards in the Content Areas</a:t>
            </a:r>
            <a:endParaRPr lang="en-US" sz="4000" dirty="0">
              <a:solidFill>
                <a:srgbClr val="0070C0"/>
              </a:solidFill>
            </a:endParaRPr>
          </a:p>
        </p:txBody>
      </p:sp>
      <p:sp>
        <p:nvSpPr>
          <p:cNvPr id="27650" name="Content Placeholder 2"/>
          <p:cNvSpPr>
            <a:spLocks noGrp="1"/>
          </p:cNvSpPr>
          <p:nvPr>
            <p:ph idx="4294967295"/>
          </p:nvPr>
        </p:nvSpPr>
        <p:spPr>
          <a:xfrm>
            <a:off x="304800" y="990600"/>
            <a:ext cx="8420100" cy="571500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1900" dirty="0" smtClean="0"/>
              <a:t>Based on a range of national and internationally benchmarked assessments:</a:t>
            </a:r>
          </a:p>
          <a:p>
            <a:pPr marL="514350" indent="-514350">
              <a:buFont typeface="Times" pitchFamily="-72" charset="0"/>
              <a:buAutoNum type="arabicPeriod"/>
            </a:pPr>
            <a:r>
              <a:rPr lang="en-US" sz="1900" u="sng" dirty="0"/>
              <a:t>Intensity of Rigor</a:t>
            </a:r>
            <a:r>
              <a:rPr lang="en-US" sz="1900" u="sng" dirty="0" smtClean="0"/>
              <a:t>:</a:t>
            </a:r>
            <a:endParaRPr lang="en-US" sz="1900" dirty="0" smtClean="0"/>
          </a:p>
          <a:p>
            <a:pPr marL="685800" lvl="1"/>
            <a:r>
              <a:rPr lang="en-US" sz="1900" dirty="0" smtClean="0"/>
              <a:t> </a:t>
            </a:r>
            <a:r>
              <a:rPr lang="en-US" sz="1900" dirty="0"/>
              <a:t>proficiency in most state level standardized assessments fall below the proficiency on the NAEP  (nation’s  report card</a:t>
            </a:r>
            <a:r>
              <a:rPr lang="en-US" sz="1900" dirty="0" smtClean="0"/>
              <a:t>)</a:t>
            </a:r>
          </a:p>
          <a:p>
            <a:pPr marL="685800" lvl="1"/>
            <a:r>
              <a:rPr lang="en-US" sz="1900" dirty="0"/>
              <a:t>p</a:t>
            </a:r>
            <a:r>
              <a:rPr lang="en-US" sz="1900" dirty="0" smtClean="0"/>
              <a:t>erformance declines in upper grades -  students lose momentum in high school</a:t>
            </a:r>
          </a:p>
          <a:p>
            <a:pPr marL="685800" lvl="1"/>
            <a:r>
              <a:rPr lang="en-US" sz="1900" dirty="0"/>
              <a:t>s</a:t>
            </a:r>
            <a:r>
              <a:rPr lang="en-US" sz="1900" dirty="0" smtClean="0"/>
              <a:t>tudent </a:t>
            </a:r>
            <a:r>
              <a:rPr lang="en-US" sz="1900" dirty="0"/>
              <a:t>readiness for college/work at an all time low</a:t>
            </a:r>
            <a:r>
              <a:rPr lang="en-US" sz="1900" dirty="0" smtClean="0"/>
              <a:t>.</a:t>
            </a:r>
            <a:r>
              <a:rPr lang="en-US" sz="1900" dirty="0"/>
              <a:t> </a:t>
            </a:r>
            <a:r>
              <a:rPr lang="en-US" sz="1900" dirty="0" smtClean="0"/>
              <a:t>  Inadequate</a:t>
            </a:r>
            <a:r>
              <a:rPr lang="en-US" sz="1900" dirty="0"/>
              <a:t>:</a:t>
            </a:r>
          </a:p>
          <a:p>
            <a:pPr marL="1771650" lvl="3" indent="-514350"/>
            <a:r>
              <a:rPr lang="en-US" sz="1700" dirty="0"/>
              <a:t>Verbal reasoning ability</a:t>
            </a:r>
          </a:p>
          <a:p>
            <a:pPr marL="1771650" lvl="3" indent="-514350"/>
            <a:r>
              <a:rPr lang="en-US" sz="1700" dirty="0"/>
              <a:t>Understanding of words used in text</a:t>
            </a:r>
          </a:p>
          <a:p>
            <a:pPr marL="1771650" lvl="3" indent="-514350"/>
            <a:r>
              <a:rPr lang="en-US" sz="1700" dirty="0"/>
              <a:t>Background knowledge about domains represented in text</a:t>
            </a:r>
          </a:p>
          <a:p>
            <a:pPr marL="1771650" lvl="3" indent="-514350"/>
            <a:r>
              <a:rPr lang="en-US" sz="1700" dirty="0"/>
              <a:t>Familiarity with semantic and syntactic structures that assist with the understanding between relationships and </a:t>
            </a:r>
            <a:r>
              <a:rPr lang="en-US" sz="1700" dirty="0" smtClean="0"/>
              <a:t>IDEAS</a:t>
            </a:r>
          </a:p>
          <a:p>
            <a:pPr marL="800100" lvl="2" indent="0">
              <a:buNone/>
            </a:pPr>
            <a:endParaRPr lang="en-US" sz="19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1900" u="sng" dirty="0"/>
              <a:t>Communications on a national level:</a:t>
            </a:r>
            <a:r>
              <a:rPr lang="en-US" sz="1900" dirty="0"/>
              <a:t>  discrepancy in proficiency measures across states - uneven student expectations - lack of focused guideposts for parents, educators,  </a:t>
            </a:r>
            <a:r>
              <a:rPr lang="en-US" sz="1900" dirty="0" smtClean="0"/>
              <a:t>students</a:t>
            </a:r>
          </a:p>
          <a:p>
            <a:pPr marL="514350" indent="-514350">
              <a:buFont typeface="+mj-lt"/>
              <a:buAutoNum type="arabicPeriod"/>
            </a:pPr>
            <a:endParaRPr lang="en-US" sz="1900" dirty="0"/>
          </a:p>
          <a:p>
            <a:pPr marL="514350" indent="-514350">
              <a:buFont typeface="+mj-lt"/>
              <a:buAutoNum type="arabicPeriod"/>
            </a:pPr>
            <a:r>
              <a:rPr lang="en-US" sz="1900" u="sng" dirty="0"/>
              <a:t>International measures &amp; comparisons:</a:t>
            </a:r>
            <a:r>
              <a:rPr lang="en-US" sz="1900" dirty="0"/>
              <a:t> country falling behind; U.S. curriculum tends to be wide as opposed to deep - compared with other successful countries</a:t>
            </a:r>
          </a:p>
          <a:p>
            <a:pPr marL="514350" indent="-514350">
              <a:buFont typeface="+mj-lt"/>
              <a:buAutoNum type="arabicPeriod"/>
            </a:pPr>
            <a:endParaRPr lang="en-US" sz="1900" dirty="0" smtClean="0"/>
          </a:p>
          <a:p>
            <a:pPr marL="514350" indent="-514350">
              <a:buFont typeface="+mj-lt"/>
              <a:buAutoNum type="arabicPeriod"/>
            </a:pPr>
            <a:endParaRPr lang="en-US" sz="2600" dirty="0"/>
          </a:p>
        </p:txBody>
      </p:sp>
      <p:sp>
        <p:nvSpPr>
          <p:cNvPr id="27651" name="Slide Number Placeholder 3"/>
          <p:cNvSpPr txBox="1">
            <a:spLocks noGrp="1"/>
          </p:cNvSpPr>
          <p:nvPr/>
        </p:nvSpPr>
        <p:spPr bwMode="auto">
          <a:xfrm>
            <a:off x="45720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r" eaLnBrk="0" hangingPunct="0"/>
            <a:fld id="{E59AF42C-EB36-4B9B-AE9F-2E50F297EE33}" type="slidenum">
              <a:rPr lang="en-US" sz="1400"/>
              <a:pPr algn="r" eaLnBrk="0" hangingPunct="0"/>
              <a:t>4</a:t>
            </a:fld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19550868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 idx="4294967295"/>
          </p:nvPr>
        </p:nvSpPr>
        <p:spPr>
          <a:xfrm>
            <a:off x="685800" y="-76200"/>
            <a:ext cx="7772400" cy="1143000"/>
          </a:xfrm>
        </p:spPr>
        <p:txBody>
          <a:bodyPr/>
          <a:lstStyle/>
          <a:p>
            <a:r>
              <a:rPr lang="en-US" sz="3600" b="1" i="1" dirty="0">
                <a:solidFill>
                  <a:srgbClr val="0070C0"/>
                </a:solidFill>
              </a:rPr>
              <a:t>Profile of a Common Core Graduate</a:t>
            </a:r>
            <a:endParaRPr lang="en-US" sz="4000" dirty="0">
              <a:solidFill>
                <a:srgbClr val="0070C0"/>
              </a:solidFill>
            </a:endParaRPr>
          </a:p>
        </p:txBody>
      </p:sp>
      <p:sp>
        <p:nvSpPr>
          <p:cNvPr id="29698" name="Content Placeholder 2"/>
          <p:cNvSpPr>
            <a:spLocks noGrp="1"/>
          </p:cNvSpPr>
          <p:nvPr>
            <p:ph idx="4294967295"/>
          </p:nvPr>
        </p:nvSpPr>
        <p:spPr>
          <a:xfrm>
            <a:off x="342900" y="1003300"/>
            <a:ext cx="8458200" cy="5702300"/>
          </a:xfrm>
        </p:spPr>
        <p:txBody>
          <a:bodyPr>
            <a:noAutofit/>
          </a:bodyPr>
          <a:lstStyle/>
          <a:p>
            <a:r>
              <a:rPr lang="en-US" sz="2000" dirty="0"/>
              <a:t>Responsive to varying </a:t>
            </a:r>
            <a:r>
              <a:rPr lang="en-US" sz="2000" dirty="0" smtClean="0"/>
              <a:t>audience, points of view, tasks, </a:t>
            </a:r>
            <a:r>
              <a:rPr lang="en-US" sz="2000" dirty="0"/>
              <a:t>purpose</a:t>
            </a:r>
            <a:r>
              <a:rPr lang="en-US" sz="2000" dirty="0" smtClean="0"/>
              <a:t>, disciplines</a:t>
            </a:r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Independent </a:t>
            </a:r>
            <a:r>
              <a:rPr lang="en-US" sz="2000" dirty="0" smtClean="0"/>
              <a:t>learner and thinker -- </a:t>
            </a:r>
            <a:r>
              <a:rPr lang="en-US" sz="2000" dirty="0" smtClean="0">
                <a:latin typeface="Garamond" pitchFamily="-72" charset="0"/>
              </a:rPr>
              <a:t> focus on metacognition: self </a:t>
            </a:r>
            <a:r>
              <a:rPr lang="en-US" sz="2000" dirty="0">
                <a:latin typeface="Garamond" pitchFamily="-72" charset="0"/>
              </a:rPr>
              <a:t>assessment, goal setting/plan-making….</a:t>
            </a:r>
            <a:r>
              <a:rPr lang="en-US" sz="2000" dirty="0" smtClean="0">
                <a:latin typeface="Garamond" pitchFamily="-72" charset="0"/>
              </a:rPr>
              <a:t>)</a:t>
            </a:r>
            <a:r>
              <a:rPr lang="en-US" sz="2000" dirty="0" smtClean="0"/>
              <a:t>; able </a:t>
            </a:r>
            <a:r>
              <a:rPr lang="en-US" sz="2000" dirty="0"/>
              <a:t>to comprehend and critique works of quality and </a:t>
            </a:r>
            <a:r>
              <a:rPr lang="en-US" sz="2000" dirty="0" smtClean="0"/>
              <a:t>substance</a:t>
            </a:r>
          </a:p>
          <a:p>
            <a:pPr marL="0" indent="0">
              <a:buNone/>
            </a:pPr>
            <a:endParaRPr lang="en-US" sz="2000" dirty="0"/>
          </a:p>
          <a:p>
            <a:r>
              <a:rPr lang="en-US" sz="2000" dirty="0" smtClean="0"/>
              <a:t>Values </a:t>
            </a:r>
            <a:r>
              <a:rPr lang="en-US" sz="2000" dirty="0"/>
              <a:t>e</a:t>
            </a:r>
            <a:r>
              <a:rPr lang="en-US" sz="2000" dirty="0" smtClean="0"/>
              <a:t>vidence and supports related to argument</a:t>
            </a:r>
          </a:p>
          <a:p>
            <a:endParaRPr lang="en-US" sz="2000" dirty="0"/>
          </a:p>
          <a:p>
            <a:r>
              <a:rPr lang="en-US" sz="2000" dirty="0" smtClean="0"/>
              <a:t>Development of </a:t>
            </a:r>
            <a:r>
              <a:rPr lang="en-US" sz="2000" dirty="0"/>
              <a:t>s</a:t>
            </a:r>
            <a:r>
              <a:rPr lang="en-US" sz="2000" dirty="0" smtClean="0"/>
              <a:t>kills and attributes in the areas of:</a:t>
            </a:r>
          </a:p>
          <a:p>
            <a:pPr lvl="1"/>
            <a:r>
              <a:rPr lang="en-US" sz="2000" dirty="0" smtClean="0"/>
              <a:t>communication, collaboration, creativity and critical thinking</a:t>
            </a:r>
            <a:endParaRPr lang="en-US" sz="2000" dirty="0"/>
          </a:p>
          <a:p>
            <a:pPr lvl="1"/>
            <a:r>
              <a:rPr lang="en-US" sz="2000" dirty="0"/>
              <a:t>t</a:t>
            </a:r>
            <a:r>
              <a:rPr lang="en-US" sz="2000" dirty="0" smtClean="0"/>
              <a:t>echnology </a:t>
            </a:r>
            <a:r>
              <a:rPr lang="en-US" sz="2000" dirty="0"/>
              <a:t>and </a:t>
            </a:r>
            <a:r>
              <a:rPr lang="en-US" sz="2000" dirty="0" smtClean="0"/>
              <a:t>digital </a:t>
            </a:r>
            <a:r>
              <a:rPr lang="en-US" sz="2000" dirty="0"/>
              <a:t>m</a:t>
            </a:r>
            <a:r>
              <a:rPr lang="en-US" sz="2000" dirty="0" smtClean="0"/>
              <a:t>edia</a:t>
            </a:r>
          </a:p>
          <a:p>
            <a:pPr marL="0" indent="0">
              <a:buNone/>
            </a:pPr>
            <a:endParaRPr lang="en-US" sz="2000" dirty="0"/>
          </a:p>
          <a:p>
            <a:r>
              <a:rPr lang="en-US" sz="1800" dirty="0" smtClean="0"/>
              <a:t>Understanding of </a:t>
            </a:r>
            <a:r>
              <a:rPr lang="en-US" sz="1800" dirty="0"/>
              <a:t>other Perspectives/Cultures</a:t>
            </a:r>
          </a:p>
        </p:txBody>
      </p:sp>
    </p:spTree>
    <p:extLst>
      <p:ext uri="{BB962C8B-B14F-4D97-AF65-F5344CB8AC3E}">
        <p14:creationId xmlns:p14="http://schemas.microsoft.com/office/powerpoint/2010/main" val="9403991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 idx="4294967295"/>
          </p:nvPr>
        </p:nvSpPr>
        <p:spPr>
          <a:xfrm>
            <a:off x="152400" y="0"/>
            <a:ext cx="8610600" cy="762000"/>
          </a:xfrm>
        </p:spPr>
        <p:txBody>
          <a:bodyPr/>
          <a:lstStyle/>
          <a:p>
            <a:r>
              <a:rPr lang="en-US" sz="3200" b="1" i="1" dirty="0">
                <a:solidFill>
                  <a:srgbClr val="0070C0"/>
                </a:solidFill>
              </a:rPr>
              <a:t>Overarching themes</a:t>
            </a:r>
            <a:endParaRPr lang="en-US" sz="2800" dirty="0">
              <a:solidFill>
                <a:srgbClr val="0070C0"/>
              </a:solidFill>
            </a:endParaRPr>
          </a:p>
        </p:txBody>
      </p:sp>
      <p:sp>
        <p:nvSpPr>
          <p:cNvPr id="31746" name="Content Placeholder 2"/>
          <p:cNvSpPr>
            <a:spLocks noGrp="1"/>
          </p:cNvSpPr>
          <p:nvPr>
            <p:ph idx="4294967295"/>
          </p:nvPr>
        </p:nvSpPr>
        <p:spPr>
          <a:xfrm>
            <a:off x="152400" y="762000"/>
            <a:ext cx="8686800" cy="525780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sz="2900" dirty="0"/>
              <a:t>Common Core </a:t>
            </a:r>
            <a:r>
              <a:rPr lang="en-US" sz="2900" dirty="0" smtClean="0"/>
              <a:t>Standards support and encourage:</a:t>
            </a:r>
          </a:p>
          <a:p>
            <a:pPr marL="0" indent="0">
              <a:buNone/>
            </a:pPr>
            <a:endParaRPr lang="en-US" sz="2600" dirty="0" smtClean="0"/>
          </a:p>
          <a:p>
            <a:r>
              <a:rPr lang="en-US" sz="2600" dirty="0" smtClean="0"/>
              <a:t> </a:t>
            </a:r>
            <a:r>
              <a:rPr lang="en-US" sz="2600" dirty="0"/>
              <a:t>A</a:t>
            </a:r>
            <a:r>
              <a:rPr lang="en-US" sz="2600" dirty="0" smtClean="0"/>
              <a:t> </a:t>
            </a:r>
            <a:r>
              <a:rPr lang="en-US" sz="2600" dirty="0"/>
              <a:t>high degree of </a:t>
            </a:r>
            <a:r>
              <a:rPr lang="en-US" sz="2600" b="1" dirty="0" smtClean="0"/>
              <a:t>rigor, metacognition, </a:t>
            </a:r>
            <a:r>
              <a:rPr lang="en-US" sz="2600" dirty="0"/>
              <a:t>and student </a:t>
            </a:r>
            <a:r>
              <a:rPr lang="en-US" sz="2600" b="1" dirty="0"/>
              <a:t>collaboration</a:t>
            </a:r>
            <a:r>
              <a:rPr lang="en-US" sz="2600" dirty="0"/>
              <a:t>.</a:t>
            </a:r>
          </a:p>
          <a:p>
            <a:pPr>
              <a:buFontTx/>
              <a:buNone/>
            </a:pPr>
            <a:endParaRPr lang="en-US" sz="2600" dirty="0"/>
          </a:p>
          <a:p>
            <a:r>
              <a:rPr lang="en-US" sz="2600" dirty="0"/>
              <a:t>E</a:t>
            </a:r>
            <a:r>
              <a:rPr lang="en-US" sz="2600" dirty="0" smtClean="0"/>
              <a:t>mphasis </a:t>
            </a:r>
            <a:r>
              <a:rPr lang="en-US" sz="2600" dirty="0"/>
              <a:t>on </a:t>
            </a:r>
            <a:r>
              <a:rPr lang="en-US" sz="2600" b="1" dirty="0"/>
              <a:t>non-fiction</a:t>
            </a:r>
            <a:r>
              <a:rPr lang="en-US" sz="2600" dirty="0"/>
              <a:t> occurs throughout the grades as well as </a:t>
            </a:r>
            <a:r>
              <a:rPr lang="en-US" sz="2600" b="1" dirty="0"/>
              <a:t>increasing the amount of student reading</a:t>
            </a:r>
            <a:r>
              <a:rPr lang="en-US" sz="2600" dirty="0"/>
              <a:t>.</a:t>
            </a:r>
          </a:p>
          <a:p>
            <a:pPr>
              <a:buFontTx/>
              <a:buNone/>
            </a:pPr>
            <a:endParaRPr lang="en-US" sz="2600" dirty="0"/>
          </a:p>
          <a:p>
            <a:r>
              <a:rPr lang="en-US" sz="2600" b="1" dirty="0"/>
              <a:t>Technology</a:t>
            </a:r>
            <a:r>
              <a:rPr lang="en-US" sz="2600" dirty="0"/>
              <a:t> </a:t>
            </a:r>
            <a:r>
              <a:rPr lang="en-US" sz="2600" dirty="0" smtClean="0"/>
              <a:t>embedded  throughout learning experiences and emphasis on </a:t>
            </a:r>
            <a:r>
              <a:rPr lang="en-US" sz="2600" dirty="0"/>
              <a:t>the use of digital resources.</a:t>
            </a:r>
          </a:p>
          <a:p>
            <a:pPr>
              <a:buFontTx/>
              <a:buNone/>
            </a:pPr>
            <a:endParaRPr lang="en-US" sz="2600" dirty="0"/>
          </a:p>
          <a:p>
            <a:r>
              <a:rPr lang="en-US" sz="2600" b="1" dirty="0"/>
              <a:t>Speaking and Listening</a:t>
            </a:r>
            <a:r>
              <a:rPr lang="en-US" sz="2600" dirty="0"/>
              <a:t> standards are much more specific.</a:t>
            </a:r>
          </a:p>
          <a:p>
            <a:pPr>
              <a:buFontTx/>
              <a:buNone/>
            </a:pPr>
            <a:endParaRPr lang="en-US" sz="2600" dirty="0"/>
          </a:p>
          <a:p>
            <a:r>
              <a:rPr lang="en-US" sz="2600" b="1" dirty="0"/>
              <a:t>Writing </a:t>
            </a:r>
            <a:r>
              <a:rPr lang="en-US" sz="2600" dirty="0"/>
              <a:t>on a daily basis for a variety of </a:t>
            </a:r>
            <a:r>
              <a:rPr lang="en-US" sz="2600" dirty="0" smtClean="0"/>
              <a:t>purposes</a:t>
            </a:r>
          </a:p>
          <a:p>
            <a:pPr lvl="1"/>
            <a:r>
              <a:rPr lang="en-US" sz="2600" b="1" dirty="0"/>
              <a:t>a</a:t>
            </a:r>
            <a:r>
              <a:rPr lang="en-US" sz="2600" b="1" dirty="0" smtClean="0"/>
              <a:t>cademic </a:t>
            </a:r>
            <a:r>
              <a:rPr lang="en-US" sz="2600" b="1" dirty="0"/>
              <a:t>writing </a:t>
            </a:r>
            <a:r>
              <a:rPr lang="en-US" sz="2600" dirty="0"/>
              <a:t>– argument/explanation/research</a:t>
            </a:r>
            <a:endParaRPr lang="en-US" sz="2600" b="1" dirty="0"/>
          </a:p>
          <a:p>
            <a:pPr>
              <a:buFontTx/>
              <a:buNone/>
            </a:pPr>
            <a:endParaRPr lang="en-US" sz="2600" dirty="0"/>
          </a:p>
          <a:p>
            <a:r>
              <a:rPr lang="en-US" sz="2600" b="1" dirty="0" smtClean="0"/>
              <a:t>Relevant levels of Text </a:t>
            </a:r>
            <a:r>
              <a:rPr lang="en-US" sz="2600" b="1" dirty="0"/>
              <a:t>complexity</a:t>
            </a:r>
            <a:r>
              <a:rPr lang="en-US" sz="2600" dirty="0"/>
              <a:t>  </a:t>
            </a:r>
            <a:r>
              <a:rPr lang="en-US" sz="2600" dirty="0" smtClean="0"/>
              <a:t>- prominent </a:t>
            </a:r>
            <a:r>
              <a:rPr lang="en-US" sz="2600" dirty="0"/>
              <a:t>addition </a:t>
            </a:r>
            <a:r>
              <a:rPr lang="en-US" sz="2600" dirty="0" smtClean="0"/>
              <a:t>(with exemplars) </a:t>
            </a:r>
          </a:p>
          <a:p>
            <a:pPr marL="400050" lvl="1" indent="0">
              <a:buNone/>
            </a:pPr>
            <a:r>
              <a:rPr lang="en-US" sz="2200" b="1" dirty="0" smtClean="0"/>
              <a:t>Specificity </a:t>
            </a:r>
            <a:r>
              <a:rPr lang="en-US" sz="2200" dirty="0"/>
              <a:t>and </a:t>
            </a:r>
            <a:r>
              <a:rPr lang="en-US" sz="2200" b="1" dirty="0"/>
              <a:t>scaffolding</a:t>
            </a:r>
            <a:r>
              <a:rPr lang="en-US" sz="2200" dirty="0"/>
              <a:t> of standards </a:t>
            </a:r>
            <a:r>
              <a:rPr lang="en-US" sz="2200" dirty="0" smtClean="0"/>
              <a:t>provides </a:t>
            </a:r>
            <a:r>
              <a:rPr lang="en-US" sz="2200" dirty="0"/>
              <a:t>vertical articulation to support </a:t>
            </a:r>
            <a:r>
              <a:rPr lang="en-US" sz="2200" b="1" dirty="0"/>
              <a:t>text complexity</a:t>
            </a:r>
            <a:r>
              <a:rPr lang="en-US" sz="2200" dirty="0"/>
              <a:t>.</a:t>
            </a:r>
          </a:p>
          <a:p>
            <a:pPr>
              <a:buFontTx/>
              <a:buNone/>
            </a:pPr>
            <a:endParaRPr lang="en-US" sz="2600" dirty="0"/>
          </a:p>
          <a:p>
            <a:r>
              <a:rPr lang="en-US" sz="2600" b="1" dirty="0"/>
              <a:t>Text connections</a:t>
            </a:r>
            <a:r>
              <a:rPr lang="en-US" sz="2600" dirty="0"/>
              <a:t> </a:t>
            </a:r>
            <a:r>
              <a:rPr lang="en-US" sz="2600" dirty="0" smtClean="0"/>
              <a:t> throughout </a:t>
            </a:r>
            <a:r>
              <a:rPr lang="en-US" sz="2600" dirty="0"/>
              <a:t>the grade levels.</a:t>
            </a:r>
          </a:p>
          <a:p>
            <a:endParaRPr lang="en-US" sz="1800" dirty="0"/>
          </a:p>
        </p:txBody>
      </p:sp>
      <p:sp>
        <p:nvSpPr>
          <p:cNvPr id="31747" name="Slide Number Placeholder 3"/>
          <p:cNvSpPr txBox="1">
            <a:spLocks noGrp="1"/>
          </p:cNvSpPr>
          <p:nvPr/>
        </p:nvSpPr>
        <p:spPr bwMode="auto">
          <a:xfrm>
            <a:off x="4648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r" eaLnBrk="0" hangingPunct="0"/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2890204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 smtClean="0"/>
              <a:t>ELA/Literacy Common Core </a:t>
            </a:r>
            <a:br>
              <a:rPr lang="en-US" sz="3600" b="1" dirty="0" smtClean="0"/>
            </a:br>
            <a:r>
              <a:rPr lang="en-US" sz="3600" b="1" dirty="0" smtClean="0"/>
              <a:t>Focus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800" dirty="0" smtClean="0"/>
              <a:t>Reading</a:t>
            </a:r>
          </a:p>
          <a:p>
            <a:pPr lvl="1"/>
            <a:r>
              <a:rPr lang="en-US" dirty="0" smtClean="0"/>
              <a:t>Foundational skill acquired K-5</a:t>
            </a:r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sz="2800" dirty="0" smtClean="0"/>
              <a:t>Writing</a:t>
            </a:r>
          </a:p>
          <a:p>
            <a:endParaRPr lang="en-US" sz="2800" dirty="0" smtClean="0"/>
          </a:p>
          <a:p>
            <a:r>
              <a:rPr lang="en-US" sz="2800" dirty="0" smtClean="0"/>
              <a:t>Speaking &amp; Listening</a:t>
            </a:r>
          </a:p>
          <a:p>
            <a:endParaRPr lang="en-US" sz="2800" dirty="0" smtClean="0"/>
          </a:p>
          <a:p>
            <a:r>
              <a:rPr lang="en-US" sz="2800" dirty="0" smtClean="0"/>
              <a:t>Language</a:t>
            </a:r>
          </a:p>
          <a:p>
            <a:pPr marL="0" indent="0">
              <a:buNone/>
            </a:pPr>
            <a:endParaRPr lang="en-US" sz="2800" dirty="0" smtClean="0"/>
          </a:p>
          <a:p>
            <a:r>
              <a:rPr lang="en-US" sz="2800" dirty="0" smtClean="0"/>
              <a:t>Content-area subjects incorporation and cross-curricular implementation of reading &amp; writing.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338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38" name="Acrobat Document" r:id="rId3" imgW="10668000" imgH="8902700" progId="">
                  <p:embed/>
                </p:oleObj>
              </mc:Choice>
              <mc:Fallback>
                <p:oleObj name="Acrobat Document" r:id="rId3" imgW="10668000" imgH="8902700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6858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PA Common Core Standards </a:t>
            </a:r>
            <a:br>
              <a:rPr lang="en-US" b="1" dirty="0" smtClean="0"/>
            </a:br>
            <a:r>
              <a:rPr lang="en-US" b="1" dirty="0" smtClean="0"/>
              <a:t>Focus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Adjusted to meet State expectations/needs:</a:t>
            </a:r>
          </a:p>
          <a:p>
            <a:pPr lvl="1"/>
            <a:r>
              <a:rPr lang="en-US" dirty="0" smtClean="0"/>
              <a:t>Foundational Skills</a:t>
            </a:r>
          </a:p>
          <a:p>
            <a:pPr lvl="1"/>
            <a:r>
              <a:rPr lang="en-US" dirty="0" smtClean="0"/>
              <a:t>Reading Informational Text</a:t>
            </a:r>
          </a:p>
          <a:p>
            <a:pPr lvl="1"/>
            <a:r>
              <a:rPr lang="en-US" dirty="0" smtClean="0"/>
              <a:t>Reading Literature</a:t>
            </a:r>
          </a:p>
          <a:p>
            <a:pPr lvl="1"/>
            <a:r>
              <a:rPr lang="en-US" dirty="0" smtClean="0"/>
              <a:t>Writing</a:t>
            </a:r>
          </a:p>
          <a:p>
            <a:pPr lvl="1"/>
            <a:r>
              <a:rPr lang="en-US" dirty="0" smtClean="0"/>
              <a:t>Speaking and Listening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808</TotalTime>
  <Words>1058</Words>
  <Application>Microsoft Macintosh PowerPoint</Application>
  <PresentationFormat>On-screen Show (4:3)</PresentationFormat>
  <Paragraphs>186</Paragraphs>
  <Slides>22</Slides>
  <Notes>5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4" baseType="lpstr">
      <vt:lpstr>Office Theme</vt:lpstr>
      <vt:lpstr>Acrobat Document</vt:lpstr>
      <vt:lpstr>Transition to (National – U.S.) Common Core Literacy Standards  in the Content Areas  FCASD Secondary Program Overview prepared with support from the AIU - Christopher Caton  June 2012; July 2012 update  Reading Standards for:  History/Social Studies, Science and  Technical Subjects,  Writing Standards for:  History/Social Studies, Science and Technical Subjects  FCASD is addressing this as  literacy in all content areas</vt:lpstr>
      <vt:lpstr>What are the  Common Core State Standards/CCSS ?</vt:lpstr>
      <vt:lpstr>Background</vt:lpstr>
      <vt:lpstr>Driving Forces Leading to  CC Literacy Standards in the Content Areas</vt:lpstr>
      <vt:lpstr>Profile of a Common Core Graduate</vt:lpstr>
      <vt:lpstr>Overarching themes</vt:lpstr>
      <vt:lpstr>ELA/Literacy Common Core  Focus</vt:lpstr>
      <vt:lpstr>PowerPoint Presentation</vt:lpstr>
      <vt:lpstr>PA Common Core Standards  Focus</vt:lpstr>
      <vt:lpstr>PowerPoint Presentation</vt:lpstr>
      <vt:lpstr>Overall Charge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Standard Coding/Numbering</vt:lpstr>
      <vt:lpstr>PowerPoint Presentation</vt:lpstr>
    </vt:vector>
  </TitlesOfParts>
  <Company>Classrooms for the Future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 Common Core Standards</dc:title>
  <dc:creator>Teacher FCASD</dc:creator>
  <cp:lastModifiedBy>Shelley Beck</cp:lastModifiedBy>
  <cp:revision>75</cp:revision>
  <cp:lastPrinted>2012-05-31T17:33:31Z</cp:lastPrinted>
  <dcterms:created xsi:type="dcterms:W3CDTF">2012-05-22T14:43:20Z</dcterms:created>
  <dcterms:modified xsi:type="dcterms:W3CDTF">2012-07-18T17:32:14Z</dcterms:modified>
</cp:coreProperties>
</file>